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76" r:id="rId2"/>
    <p:sldId id="277" r:id="rId3"/>
    <p:sldId id="283" r:id="rId4"/>
    <p:sldId id="257" r:id="rId5"/>
    <p:sldId id="258" r:id="rId6"/>
    <p:sldId id="259" r:id="rId7"/>
    <p:sldId id="260" r:id="rId8"/>
    <p:sldId id="261" r:id="rId9"/>
    <p:sldId id="262" r:id="rId10"/>
    <p:sldId id="263" r:id="rId11"/>
    <p:sldId id="264" r:id="rId12"/>
    <p:sldId id="265" r:id="rId13"/>
    <p:sldId id="268" r:id="rId14"/>
    <p:sldId id="269" r:id="rId15"/>
    <p:sldId id="281" r:id="rId16"/>
    <p:sldId id="270" r:id="rId17"/>
    <p:sldId id="275" r:id="rId18"/>
    <p:sldId id="280" r:id="rId19"/>
    <p:sldId id="272" r:id="rId20"/>
    <p:sldId id="278" r:id="rId21"/>
    <p:sldId id="279" r:id="rId22"/>
    <p:sldId id="282"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3" d="100"/>
          <a:sy n="93" d="100"/>
        </p:scale>
        <p:origin x="-72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6"/>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540544" y="776288"/>
            <a:ext cx="8062912"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371600" y="6011863"/>
            <a:ext cx="5791200" cy="365125"/>
          </a:xfrm>
        </p:spPr>
        <p:txBody>
          <a:bodyPr tIns="0" bIns="0" anchor="t"/>
          <a:lstStyle>
            <a:lvl1pPr algn="r">
              <a:defRPr sz="1000"/>
            </a:lvl1pPr>
          </a:lstStyle>
          <a:p>
            <a:pPr>
              <a:defRPr/>
            </a:pPr>
            <a:fld id="{A60CD419-F7E3-44A6-A14A-4724D0CA774D}" type="datetimeFigureOut">
              <a:rPr lang="en-GB"/>
              <a:pPr>
                <a:defRPr/>
              </a:pPr>
              <a:t>06/03/2022</a:t>
            </a:fld>
            <a:endParaRPr lang="en-GB"/>
          </a:p>
        </p:txBody>
      </p:sp>
      <p:sp>
        <p:nvSpPr>
          <p:cNvPr id="6" name="Footer Placeholder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en-GB"/>
          </a:p>
        </p:txBody>
      </p:sp>
      <p:sp>
        <p:nvSpPr>
          <p:cNvPr id="7" name="Slide Number Placeholder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D1E9C91D-E152-4450-A263-6ACD59DFB1E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E04BDE-7F24-428D-9D25-1943FAB5C13E}" type="datetimeFigureOut">
              <a:rPr lang="en-GB"/>
              <a:pPr>
                <a:defRPr/>
              </a:pPr>
              <a:t>06/03/2022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46897B44-879B-40E8-BAB2-1CCD64E724DB}"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0012F8D-B363-4246-A716-758E5F73E5F9}" type="datetimeFigureOut">
              <a:rPr lang="en-GB"/>
              <a:pPr>
                <a:defRPr/>
              </a:pPr>
              <a:t>06/03/2022</a:t>
            </a:fld>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B0A2DDBC-D5B5-4BE7-8654-291817FBDFC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82808"/>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791075" y="6480175"/>
            <a:ext cx="2133600" cy="301625"/>
          </a:xfrm>
        </p:spPr>
        <p:txBody>
          <a:bodyPr/>
          <a:lstStyle>
            <a:lvl1pPr>
              <a:defRPr/>
            </a:lvl1pPr>
          </a:lstStyle>
          <a:p>
            <a:pPr>
              <a:defRPr/>
            </a:pPr>
            <a:fld id="{1691A9CB-6E85-4E7D-961F-926326D48273}" type="datetimeFigureOut">
              <a:rPr lang="en-GB"/>
              <a:pPr>
                <a:defRPr/>
              </a:pPr>
              <a:t>06/03/2022</a:t>
            </a:fld>
            <a:endParaRPr lang="en-GB"/>
          </a:p>
        </p:txBody>
      </p:sp>
      <p:sp>
        <p:nvSpPr>
          <p:cNvPr id="5" name="Footer Placeholder 4"/>
          <p:cNvSpPr>
            <a:spLocks noGrp="1"/>
          </p:cNvSpPr>
          <p:nvPr>
            <p:ph type="ftr" sz="quarter" idx="11"/>
          </p:nvPr>
        </p:nvSpPr>
        <p:spPr>
          <a:xfrm>
            <a:off x="457200" y="6481763"/>
            <a:ext cx="4259263" cy="300037"/>
          </a:xfr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8DE7E15-7A1C-4FCD-ACB1-FD1B0F2DA2A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4" name="Right Triangle 8"/>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Isosceles Triangle 7"/>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10"/>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9"/>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956425" y="6477000"/>
            <a:ext cx="2133600" cy="304800"/>
          </a:xfrm>
        </p:spPr>
        <p:txBody>
          <a:bodyPr/>
          <a:lstStyle>
            <a:lvl1pPr>
              <a:defRPr/>
            </a:lvl1pPr>
          </a:lstStyle>
          <a:p>
            <a:pPr>
              <a:defRPr/>
            </a:pPr>
            <a:fld id="{35F6B5AD-A64B-492D-80AF-2CE8756DF750}" type="datetimeFigureOut">
              <a:rPr lang="en-GB"/>
              <a:pPr>
                <a:defRPr/>
              </a:pPr>
              <a:t>06/03/2022</a:t>
            </a:fld>
            <a:endParaRPr lang="en-GB"/>
          </a:p>
        </p:txBody>
      </p:sp>
      <p:sp>
        <p:nvSpPr>
          <p:cNvPr id="9" name="Footer Placeholder 4"/>
          <p:cNvSpPr>
            <a:spLocks noGrp="1"/>
          </p:cNvSpPr>
          <p:nvPr>
            <p:ph type="ftr" sz="quarter" idx="11"/>
          </p:nvPr>
        </p:nvSpPr>
        <p:spPr>
          <a:xfrm>
            <a:off x="2619375" y="6481763"/>
            <a:ext cx="4260850" cy="300037"/>
          </a:xfrm>
        </p:spPr>
        <p:txBody>
          <a:bodyPr/>
          <a:lstStyle>
            <a:lvl1pPr>
              <a:defRPr/>
            </a:lvl1pPr>
          </a:lstStyle>
          <a:p>
            <a:pPr>
              <a:defRPr/>
            </a:pPr>
            <a:endParaRPr lang="en-GB"/>
          </a:p>
        </p:txBody>
      </p:sp>
      <p:sp>
        <p:nvSpPr>
          <p:cNvPr id="10" name="Slide Number Placeholder 5"/>
          <p:cNvSpPr>
            <a:spLocks noGrp="1"/>
          </p:cNvSpPr>
          <p:nvPr>
            <p:ph type="sldNum" sz="quarter" idx="12"/>
          </p:nvPr>
        </p:nvSpPr>
        <p:spPr>
          <a:xfrm>
            <a:off x="8450263" y="809625"/>
            <a:ext cx="503237" cy="300038"/>
          </a:xfrm>
        </p:spPr>
        <p:txBody>
          <a:bodyPr/>
          <a:lstStyle>
            <a:lvl1pPr>
              <a:defRPr/>
            </a:lvl1pPr>
          </a:lstStyle>
          <a:p>
            <a:pPr>
              <a:defRPr/>
            </a:pPr>
            <a:fld id="{B286731A-3130-4083-AF7C-4439A0AE348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921F130-E409-48C5-9FA2-44C3FA22E964}" type="datetimeFigureOut">
              <a:rPr lang="en-GB"/>
              <a:pPr>
                <a:defRPr/>
              </a:pPr>
              <a:t>06/03/2022</a:t>
            </a:fld>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BD6D06B6-FF9F-43B7-8136-980D4965B449}"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791075" y="6481763"/>
            <a:ext cx="2130425" cy="301625"/>
          </a:xfrm>
        </p:spPr>
        <p:txBody>
          <a:bodyPr/>
          <a:lstStyle>
            <a:lvl1pPr>
              <a:defRPr/>
            </a:lvl1pPr>
          </a:lstStyle>
          <a:p>
            <a:pPr>
              <a:defRPr/>
            </a:pPr>
            <a:fld id="{D18496A8-5E70-4FEF-8633-A7B3271723C8}" type="datetimeFigureOut">
              <a:rPr lang="en-GB"/>
              <a:pPr>
                <a:defRPr/>
              </a:pPr>
              <a:t>06/03/2022</a:t>
            </a:fld>
            <a:endParaRPr lang="en-GB"/>
          </a:p>
        </p:txBody>
      </p:sp>
      <p:sp>
        <p:nvSpPr>
          <p:cNvPr id="8" name="Footer Placeholder 7"/>
          <p:cNvSpPr>
            <a:spLocks noGrp="1"/>
          </p:cNvSpPr>
          <p:nvPr>
            <p:ph type="ftr" sz="quarter" idx="11"/>
          </p:nvPr>
        </p:nvSpPr>
        <p:spPr>
          <a:xfrm>
            <a:off x="457200" y="6481763"/>
            <a:ext cx="4260850" cy="301625"/>
          </a:xfrm>
        </p:spPr>
        <p:txBody>
          <a:bodyPr/>
          <a:lstStyle>
            <a:lvl1pPr>
              <a:defRPr/>
            </a:lvl1pPr>
          </a:lstStyle>
          <a:p>
            <a:pPr>
              <a:defRPr/>
            </a:pPr>
            <a:endParaRPr lang="en-GB"/>
          </a:p>
        </p:txBody>
      </p:sp>
      <p:sp>
        <p:nvSpPr>
          <p:cNvPr id="9" name="Slide Number Placeholder 8"/>
          <p:cNvSpPr>
            <a:spLocks noGrp="1"/>
          </p:cNvSpPr>
          <p:nvPr>
            <p:ph type="sldNum" sz="quarter" idx="12"/>
          </p:nvPr>
        </p:nvSpPr>
        <p:spPr>
          <a:xfrm>
            <a:off x="7589838" y="6483350"/>
            <a:ext cx="503237" cy="301625"/>
          </a:xfrm>
        </p:spPr>
        <p:txBody>
          <a:bodyPr/>
          <a:lstStyle>
            <a:lvl1pPr algn="ctr">
              <a:defRPr/>
            </a:lvl1pPr>
          </a:lstStyle>
          <a:p>
            <a:pPr>
              <a:defRPr/>
            </a:pPr>
            <a:fld id="{0B945446-B830-4314-9DAF-697640A652F8}"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37AACB32-0504-4765-B2B2-62E8D44B4F1F}" type="datetimeFigureOut">
              <a:rPr lang="en-GB"/>
              <a:pPr>
                <a:defRPr/>
              </a:pPr>
              <a:t>06/03/2022</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B90E4485-9493-423E-A241-B05A67F26C1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BC265A3-0F13-4E14-AB74-41978CA6482A}" type="datetimeFigureOut">
              <a:rPr lang="en-GB"/>
              <a:pPr>
                <a:defRPr/>
              </a:pPr>
              <a:t>06/03/2022</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63E42A27-8379-4526-A415-924D26EE2F0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78563" y="6556375"/>
            <a:ext cx="2133600" cy="301625"/>
          </a:xfrm>
        </p:spPr>
        <p:txBody>
          <a:bodyPr/>
          <a:lstStyle>
            <a:lvl1pPr>
              <a:defRPr sz="900"/>
            </a:lvl1pPr>
          </a:lstStyle>
          <a:p>
            <a:pPr>
              <a:defRPr/>
            </a:pPr>
            <a:fld id="{81FF31F5-7C98-421C-94F6-04D1973B6277}" type="datetimeFigureOut">
              <a:rPr lang="en-GB"/>
              <a:pPr>
                <a:defRPr/>
              </a:pPr>
              <a:t>06/03/2022</a:t>
            </a:fld>
            <a:endParaRPr lang="en-GB"/>
          </a:p>
        </p:txBody>
      </p:sp>
      <p:sp>
        <p:nvSpPr>
          <p:cNvPr id="6" name="Footer Placeholder 5"/>
          <p:cNvSpPr>
            <a:spLocks noGrp="1"/>
          </p:cNvSpPr>
          <p:nvPr>
            <p:ph type="ftr" sz="quarter" idx="11"/>
          </p:nvPr>
        </p:nvSpPr>
        <p:spPr>
          <a:xfrm>
            <a:off x="1135063" y="6556375"/>
            <a:ext cx="5143500" cy="301625"/>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410575" y="6556375"/>
            <a:ext cx="503238" cy="301625"/>
          </a:xfrm>
        </p:spPr>
        <p:txBody>
          <a:bodyPr/>
          <a:lstStyle>
            <a:lvl1pPr>
              <a:defRPr sz="900"/>
            </a:lvl1pPr>
          </a:lstStyle>
          <a:p>
            <a:pPr>
              <a:defRPr/>
            </a:pPr>
            <a:fld id="{1DBC80FC-694B-4869-9C81-79AB00CEF101}"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6108700" y="6556375"/>
            <a:ext cx="2101850" cy="301625"/>
          </a:xfrm>
        </p:spPr>
        <p:txBody>
          <a:bodyPr/>
          <a:lstStyle>
            <a:lvl1pPr>
              <a:defRPr sz="900"/>
            </a:lvl1pPr>
          </a:lstStyle>
          <a:p>
            <a:pPr>
              <a:defRPr/>
            </a:pPr>
            <a:fld id="{9B0F6D80-D1E1-44F1-8AD2-F74F904AB9FC}" type="datetimeFigureOut">
              <a:rPr lang="en-GB"/>
              <a:pPr>
                <a:defRPr/>
              </a:pPr>
              <a:t>06/03/2022</a:t>
            </a:fld>
            <a:endParaRPr lang="en-GB"/>
          </a:p>
        </p:txBody>
      </p:sp>
      <p:sp>
        <p:nvSpPr>
          <p:cNvPr id="6" name="Footer Placeholder 5"/>
          <p:cNvSpPr>
            <a:spLocks noGrp="1"/>
          </p:cNvSpPr>
          <p:nvPr>
            <p:ph type="ftr" sz="quarter" idx="11"/>
          </p:nvPr>
        </p:nvSpPr>
        <p:spPr>
          <a:xfrm>
            <a:off x="1169988" y="6557963"/>
            <a:ext cx="4948237" cy="301625"/>
          </a:xfrm>
        </p:spPr>
        <p:txBody>
          <a:bodyPr/>
          <a:lstStyle>
            <a:lvl1pPr>
              <a:defRPr sz="900"/>
            </a:lvl1pPr>
          </a:lstStyle>
          <a:p>
            <a:pPr>
              <a:defRPr/>
            </a:pPr>
            <a:endParaRPr lang="en-GB"/>
          </a:p>
        </p:txBody>
      </p:sp>
      <p:sp>
        <p:nvSpPr>
          <p:cNvPr id="7" name="Slide Number Placeholder 6"/>
          <p:cNvSpPr>
            <a:spLocks noGrp="1"/>
          </p:cNvSpPr>
          <p:nvPr>
            <p:ph type="sldNum" sz="quarter" idx="12"/>
          </p:nvPr>
        </p:nvSpPr>
        <p:spPr>
          <a:xfrm>
            <a:off x="8216900" y="6556375"/>
            <a:ext cx="366713" cy="301625"/>
          </a:xfrm>
        </p:spPr>
        <p:txBody>
          <a:bodyPr/>
          <a:lstStyle>
            <a:lvl1pPr algn="ctr">
              <a:defRPr sz="900"/>
            </a:lvl1pPr>
          </a:lstStyle>
          <a:p>
            <a:pPr>
              <a:defRPr/>
            </a:pPr>
            <a:fld id="{6D2CEEA0-0174-4219-93A3-CA1743C2FB28}"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8288"/>
            <a:ext cx="82296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791075" y="6481763"/>
            <a:ext cx="2133600" cy="3016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lstStyle>
          <a:p>
            <a:pPr>
              <a:defRPr/>
            </a:pPr>
            <a:fld id="{6F106649-1C6C-4154-BD0C-C945306A8D33}" type="datetimeFigureOut">
              <a:rPr lang="en-GB"/>
              <a:pPr>
                <a:defRPr/>
              </a:pPr>
              <a:t>06/03/2022</a:t>
            </a:fld>
            <a:endParaRPr lang="en-GB"/>
          </a:p>
        </p:txBody>
      </p:sp>
      <p:sp>
        <p:nvSpPr>
          <p:cNvPr id="3" name="Footer Placeholder 2"/>
          <p:cNvSpPr>
            <a:spLocks noGrp="1"/>
          </p:cNvSpPr>
          <p:nvPr>
            <p:ph type="ftr" sz="quarter" idx="3"/>
          </p:nvPr>
        </p:nvSpPr>
        <p:spPr>
          <a:xfrm>
            <a:off x="457200" y="6481763"/>
            <a:ext cx="4259263" cy="3016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lstStyle>
          <a:p>
            <a:pPr>
              <a:defRPr/>
            </a:pPr>
            <a:endParaRPr lang="en-GB"/>
          </a:p>
        </p:txBody>
      </p:sp>
      <p:sp>
        <p:nvSpPr>
          <p:cNvPr id="23" name="Slide Number Placeholder 22"/>
          <p:cNvSpPr>
            <a:spLocks noGrp="1"/>
          </p:cNvSpPr>
          <p:nvPr>
            <p:ph type="sldNum" sz="quarter" idx="4"/>
          </p:nvPr>
        </p:nvSpPr>
        <p:spPr>
          <a:xfrm>
            <a:off x="7589838" y="6481763"/>
            <a:ext cx="503237" cy="301625"/>
          </a:xfrm>
          <a:prstGeom prst="rect">
            <a:avLst/>
          </a:prstGeom>
        </p:spPr>
        <p:txBody>
          <a:bodyPr vert="horz" anchor="b"/>
          <a:lstStyle>
            <a:lvl1pPr algn="ctr" eaLnBrk="1" fontAlgn="auto" latinLnBrk="0" hangingPunct="1">
              <a:spcBef>
                <a:spcPts val="0"/>
              </a:spcBef>
              <a:spcAft>
                <a:spcPts val="0"/>
              </a:spcAft>
              <a:defRPr kumimoji="0" sz="1200">
                <a:solidFill>
                  <a:schemeClr val="tx1"/>
                </a:solidFill>
                <a:latin typeface="+mn-lt"/>
              </a:defRPr>
            </a:lvl1pPr>
          </a:lstStyle>
          <a:p>
            <a:pPr>
              <a:defRPr/>
            </a:pPr>
            <a:fld id="{ACC5EC62-8229-4AA7-81A1-C2583614A68F}"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63" r:id="rId4"/>
    <p:sldLayoutId id="2147483771" r:id="rId5"/>
    <p:sldLayoutId id="2147483764" r:id="rId6"/>
    <p:sldLayoutId id="2147483765" r:id="rId7"/>
    <p:sldLayoutId id="2147483772" r:id="rId8"/>
    <p:sldLayoutId id="2147483773" r:id="rId9"/>
    <p:sldLayoutId id="2147483766" r:id="rId10"/>
    <p:sldLayoutId id="2147483767"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713"/>
            <a:ext cx="8229600" cy="5834062"/>
          </a:xfrm>
        </p:spPr>
        <p:txBody>
          <a:bodyPr/>
          <a:lstStyle/>
          <a:p>
            <a:pPr algn="ctr" eaLnBrk="1" hangingPunct="1">
              <a:buFont typeface="Wingdings 2" pitchFamily="18" charset="2"/>
              <a:buNone/>
            </a:pPr>
            <a:r>
              <a:rPr lang="en-US" sz="2800" b="1" dirty="0" smtClean="0">
                <a:latin typeface="Times New Roman" pitchFamily="18" charset="0"/>
                <a:cs typeface="Times New Roman" pitchFamily="18" charset="0"/>
              </a:rPr>
              <a:t>ỦY BAN NHÂN DÂN HUYỆN BÌNH CHÁNH</a:t>
            </a:r>
          </a:p>
          <a:p>
            <a:pPr algn="ctr" eaLnBrk="1" hangingPunct="1">
              <a:buFont typeface="Wingdings 2" pitchFamily="18" charset="2"/>
              <a:buNone/>
            </a:pPr>
            <a:r>
              <a:rPr lang="en-US" sz="3600" b="1" err="1" smtClean="0">
                <a:latin typeface="Times New Roman" pitchFamily="18" charset="0"/>
                <a:cs typeface="Times New Roman" pitchFamily="18" charset="0"/>
              </a:rPr>
              <a:t>Trường</a:t>
            </a:r>
            <a:r>
              <a:rPr lang="en-US" sz="3600" b="1" smtClean="0">
                <a:latin typeface="Times New Roman" pitchFamily="18" charset="0"/>
                <a:cs typeface="Times New Roman" pitchFamily="18" charset="0"/>
              </a:rPr>
              <a:t> </a:t>
            </a:r>
            <a:r>
              <a:rPr lang="en-US" sz="3600" b="1" smtClean="0">
                <a:latin typeface="Times New Roman" pitchFamily="18" charset="0"/>
                <a:cs typeface="Times New Roman" pitchFamily="18" charset="0"/>
              </a:rPr>
              <a:t>THCS VĨNH LỘC A</a:t>
            </a:r>
            <a:endParaRPr lang="en-US" sz="3600" b="1" dirty="0" smtClean="0">
              <a:latin typeface="Times New Roman" pitchFamily="18" charset="0"/>
              <a:cs typeface="Times New Roman" pitchFamily="18" charset="0"/>
            </a:endParaRPr>
          </a:p>
          <a:p>
            <a:pPr algn="ctr" eaLnBrk="1" hangingPunct="1">
              <a:buFont typeface="Wingdings 2" pitchFamily="18" charset="2"/>
              <a:buNone/>
            </a:pPr>
            <a:r>
              <a:rPr lang="en-US" sz="2800" b="1" dirty="0" smtClean="0">
                <a:latin typeface="Times New Roman" pitchFamily="18" charset="0"/>
                <a:cs typeface="Times New Roman" pitchFamily="18" charset="0"/>
              </a:rPr>
              <a:t>MÔN: </a:t>
            </a:r>
            <a:r>
              <a:rPr lang="en-US" sz="2800" b="1" dirty="0" err="1" smtClean="0">
                <a:latin typeface="Times New Roman" pitchFamily="18" charset="0"/>
                <a:cs typeface="Times New Roman" pitchFamily="18" charset="0"/>
              </a:rPr>
              <a:t>Giáo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dục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chất</a:t>
            </a:r>
            <a:endParaRPr lang="en-US" sz="2800" b="1" dirty="0" smtClean="0">
              <a:latin typeface="Times New Roman" pitchFamily="18" charset="0"/>
              <a:cs typeface="Times New Roman" pitchFamily="18" charset="0"/>
            </a:endParaRPr>
          </a:p>
          <a:p>
            <a:pPr algn="ctr" eaLnBrk="1" hangingPunct="1">
              <a:buFont typeface="Wingdings 2" pitchFamily="18" charset="2"/>
              <a:buNone/>
            </a:pPr>
            <a:endParaRPr lang="en-GB" sz="2800" b="1" i="1" dirty="0" smtClean="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979613" y="3284538"/>
            <a:ext cx="5400675" cy="2703512"/>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sz="4000" b="1" dirty="0" smtClean="0">
                <a:solidFill>
                  <a:srgbClr val="00B050"/>
                </a:solidFill>
                <a:latin typeface="Times New Roman" pitchFamily="18" charset="0"/>
                <a:cs typeface="Times New Roman" pitchFamily="18" charset="0"/>
              </a:rPr>
              <a:t>II . Ý NGHĨA TÁC DỤNG</a:t>
            </a:r>
            <a:endParaRPr lang="en-GB" sz="40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882775"/>
            <a:ext cx="8229600" cy="4572000"/>
          </a:xfrm>
        </p:spPr>
        <p:txBody>
          <a:bodyPr/>
          <a:lstStyle/>
          <a:p>
            <a:pPr eaLnBrk="1" hangingPunct="1"/>
            <a:r>
              <a:rPr lang="en-US" sz="2800" b="1" smtClean="0">
                <a:latin typeface="Times New Roman" pitchFamily="18" charset="0"/>
                <a:cs typeface="Times New Roman" pitchFamily="18" charset="0"/>
              </a:rPr>
              <a:t>Giúp cho con người phát triển sức nhanh, sức mạnh, sự khéo léo mà đặc biệt là sức bật, một yếu tố rất cần thiết cho các môn thể thao khác.</a:t>
            </a:r>
          </a:p>
          <a:p>
            <a:pPr eaLnBrk="1" hangingPunct="1">
              <a:buFont typeface="Wingdings 2" pitchFamily="18" charset="2"/>
              <a:buNone/>
            </a:pPr>
            <a:endParaRPr lang="en-US" sz="2800" b="1" smtClean="0">
              <a:latin typeface="Times New Roman" pitchFamily="18" charset="0"/>
              <a:cs typeface="Times New Roman" pitchFamily="18" charset="0"/>
            </a:endParaRPr>
          </a:p>
          <a:p>
            <a:pPr eaLnBrk="1" hangingPunct="1"/>
            <a:r>
              <a:rPr lang="en-US" sz="2800" b="1" smtClean="0">
                <a:latin typeface="Times New Roman" pitchFamily="18" charset="0"/>
                <a:cs typeface="Times New Roman" pitchFamily="18" charset="0"/>
              </a:rPr>
              <a:t>Tập luyện Nhảy cao giúp cho con người rèn luyện ý chí bền bỉ, sắt đá và lòng dũng cảm, không sợ khó khăn nguy hiểm, luôn tự tin vào chính bản thân mình.</a:t>
            </a:r>
            <a:endParaRPr lang="en-GB" sz="2800" b="1"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7620000" cy="1143000"/>
          </a:xfrm>
        </p:spPr>
        <p:txBody>
          <a:bodyPr>
            <a:noAutofit/>
          </a:bodyPr>
          <a:lstStyle/>
          <a:p>
            <a:pPr marL="484632" indent="0" algn="ctr" eaLnBrk="1" fontAlgn="auto" hangingPunct="1">
              <a:spcAft>
                <a:spcPts val="0"/>
              </a:spcAft>
              <a:defRPr/>
            </a:pPr>
            <a:r>
              <a:rPr lang="en-US" sz="4000" b="1" dirty="0" smtClean="0">
                <a:solidFill>
                  <a:srgbClr val="00B050"/>
                </a:solidFill>
                <a:latin typeface="Times New Roman" pitchFamily="18" charset="0"/>
                <a:cs typeface="Times New Roman" pitchFamily="18" charset="0"/>
              </a:rPr>
              <a:t>III . ĐẶC ĐIỂM MÔN</a:t>
            </a:r>
            <a:br>
              <a:rPr lang="en-US" sz="4000" b="1" dirty="0" smtClean="0">
                <a:solidFill>
                  <a:srgbClr val="00B050"/>
                </a:solidFill>
                <a:latin typeface="Times New Roman" pitchFamily="18" charset="0"/>
                <a:cs typeface="Times New Roman" pitchFamily="18" charset="0"/>
              </a:rPr>
            </a:br>
            <a:r>
              <a:rPr lang="en-US" sz="4000" b="1" dirty="0" smtClean="0">
                <a:solidFill>
                  <a:srgbClr val="00B050"/>
                </a:solidFill>
                <a:latin typeface="Times New Roman" pitchFamily="18" charset="0"/>
                <a:cs typeface="Times New Roman" pitchFamily="18" charset="0"/>
              </a:rPr>
              <a:t> NHẢY CAO</a:t>
            </a:r>
            <a:r>
              <a:rPr lang="en-US" sz="4000" dirty="0" smtClean="0">
                <a:solidFill>
                  <a:schemeClr val="accent1">
                    <a:tint val="83000"/>
                    <a:satMod val="150000"/>
                  </a:schemeClr>
                </a:solidFill>
                <a:latin typeface="Times New Roman" pitchFamily="18" charset="0"/>
                <a:cs typeface="Times New Roman" pitchFamily="18" charset="0"/>
              </a:rPr>
              <a:t/>
            </a:r>
            <a:br>
              <a:rPr lang="en-US" sz="4000" dirty="0" smtClean="0">
                <a:solidFill>
                  <a:schemeClr val="accent1">
                    <a:tint val="83000"/>
                    <a:satMod val="150000"/>
                  </a:schemeClr>
                </a:solidFill>
                <a:latin typeface="Times New Roman" pitchFamily="18" charset="0"/>
                <a:cs typeface="Times New Roman" pitchFamily="18" charset="0"/>
              </a:rPr>
            </a:br>
            <a:endParaRPr lang="en-GB" sz="4000" dirty="0">
              <a:solidFill>
                <a:schemeClr val="accent1">
                  <a:tint val="83000"/>
                  <a:satMod val="150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395288" y="1557338"/>
            <a:ext cx="8229600" cy="4572000"/>
          </a:xfrm>
        </p:spPr>
        <p:txBody>
          <a:bodyPr/>
          <a:lstStyle/>
          <a:p>
            <a:pPr marL="114300" indent="0" eaLnBrk="1" hangingPunct="1">
              <a:buFont typeface="Wingdings 2" pitchFamily="18" charset="2"/>
              <a:buNone/>
            </a:pPr>
            <a:r>
              <a:rPr lang="en-US" smtClean="0">
                <a:latin typeface="Times New Roman" pitchFamily="18" charset="0"/>
                <a:cs typeface="Times New Roman" pitchFamily="18" charset="0"/>
              </a:rPr>
              <a:t> </a:t>
            </a:r>
            <a:r>
              <a:rPr lang="en-US" b="1" smtClean="0">
                <a:latin typeface="Times New Roman" pitchFamily="18" charset="0"/>
                <a:cs typeface="Times New Roman" pitchFamily="18" charset="0"/>
              </a:rPr>
              <a:t>1.  Nhảy cao là một môn thể thao bắt đầu bằng động tác chạy đà, phối hợp với động tác giậm nhảy, để làm thay đổi quĩ đạo của trọng tâm cơ thể vượt qua xà ngang.</a:t>
            </a:r>
          </a:p>
          <a:p>
            <a:pPr marL="114300" indent="0" eaLnBrk="1" hangingPunct="1">
              <a:buFont typeface="Wingdings 2" pitchFamily="18" charset="2"/>
              <a:buNone/>
            </a:pPr>
            <a:r>
              <a:rPr lang="en-US" b="1" smtClean="0">
                <a:latin typeface="Times New Roman" pitchFamily="18" charset="0"/>
                <a:cs typeface="Times New Roman" pitchFamily="18" charset="0"/>
              </a:rPr>
              <a:t> 2. Trong hoạt động nhảy cao đòi hỏi vận động viên phải gắng sức tối đa, đồng thời còn phải có tính linh hoạt và phối hợp rất cao trong một thời gian ngắn. Vì vậy hoạt động của nhảy cao còn được gọi là hoạt động sức mạnh bộc phát.</a:t>
            </a:r>
            <a:endParaRPr lang="en-GB" b="1"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3600" b="1" dirty="0">
                <a:solidFill>
                  <a:srgbClr val="00B050"/>
                </a:solidFill>
                <a:latin typeface="Times New Roman" pitchFamily="18" charset="0"/>
                <a:cs typeface="Times New Roman" pitchFamily="18" charset="0"/>
              </a:rPr>
              <a:t>III . ĐẶC ĐIỂM MÔN NHẢY CAO</a:t>
            </a:r>
            <a:r>
              <a:rPr lang="en-US" sz="2800" dirty="0">
                <a:solidFill>
                  <a:schemeClr val="accent1">
                    <a:tint val="83000"/>
                    <a:satMod val="150000"/>
                  </a:schemeClr>
                </a:solidFill>
                <a:latin typeface="Times New Roman" pitchFamily="18" charset="0"/>
                <a:cs typeface="Times New Roman" pitchFamily="18" charset="0"/>
              </a:rPr>
              <a:t/>
            </a:r>
            <a:br>
              <a:rPr lang="en-US" sz="2800" dirty="0">
                <a:solidFill>
                  <a:schemeClr val="accent1">
                    <a:tint val="83000"/>
                    <a:satMod val="150000"/>
                  </a:schemeClr>
                </a:solidFill>
                <a:latin typeface="Times New Roman" pitchFamily="18" charset="0"/>
                <a:cs typeface="Times New Roman" pitchFamily="18" charset="0"/>
              </a:rPr>
            </a:br>
            <a:endParaRPr lang="en-GB" sz="2800"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lstStyle/>
          <a:p>
            <a:pPr eaLnBrk="1" hangingPunct="1">
              <a:lnSpc>
                <a:spcPct val="80000"/>
              </a:lnSpc>
            </a:pPr>
            <a:r>
              <a:rPr lang="en-US" sz="2300" b="1" smtClean="0">
                <a:latin typeface="Times New Roman" pitchFamily="18" charset="0"/>
                <a:cs typeface="Times New Roman" pitchFamily="18" charset="0"/>
              </a:rPr>
              <a:t>3. Thành tích nhảy cao phụ thuộc vào tốc độ chạy đà, độ chính xác, lực giậm nhảy, tốc độ bay và góc độ bay ban đầu; mặt khác vận động viên còn biết sử dụng qua xà và có tính ưu việt thì mới có thể đạt thành tích cao trong thi đấu.</a:t>
            </a:r>
          </a:p>
          <a:p>
            <a:pPr eaLnBrk="1" hangingPunct="1">
              <a:lnSpc>
                <a:spcPct val="80000"/>
              </a:lnSpc>
            </a:pPr>
            <a:endParaRPr lang="en-US" sz="2300" b="1" smtClean="0">
              <a:latin typeface="Times New Roman" pitchFamily="18" charset="0"/>
              <a:cs typeface="Times New Roman" pitchFamily="18" charset="0"/>
            </a:endParaRPr>
          </a:p>
          <a:p>
            <a:pPr eaLnBrk="1" hangingPunct="1">
              <a:lnSpc>
                <a:spcPct val="80000"/>
              </a:lnSpc>
            </a:pPr>
            <a:r>
              <a:rPr lang="en-US" sz="2300" b="1" smtClean="0">
                <a:latin typeface="Times New Roman" pitchFamily="18" charset="0"/>
                <a:cs typeface="Times New Roman" pitchFamily="18" charset="0"/>
              </a:rPr>
              <a:t>4 . Mỗi lần nhảy là một hoạt động trọn vẹn không ngừng, nhưng để tạo điều kiện thuận lợi cho việc giảng dạy, học và tập luyện môn Nhảy cao; người ta thường chia kỹ thuật nhảy cao thành các giai đoạn như sau:</a:t>
            </a:r>
          </a:p>
          <a:p>
            <a:pPr eaLnBrk="1" hangingPunct="1">
              <a:lnSpc>
                <a:spcPct val="80000"/>
              </a:lnSpc>
            </a:pPr>
            <a:endParaRPr lang="en-US" sz="2300" b="1" smtClean="0">
              <a:latin typeface="Times New Roman" pitchFamily="18" charset="0"/>
              <a:cs typeface="Times New Roman" pitchFamily="18" charset="0"/>
            </a:endParaRPr>
          </a:p>
          <a:p>
            <a:pPr eaLnBrk="1" hangingPunct="1">
              <a:lnSpc>
                <a:spcPct val="80000"/>
              </a:lnSpc>
            </a:pPr>
            <a:r>
              <a:rPr lang="en-US" sz="2300" b="1" smtClean="0">
                <a:latin typeface="Times New Roman" pitchFamily="18" charset="0"/>
                <a:cs typeface="Times New Roman" pitchFamily="18" charset="0"/>
              </a:rPr>
              <a:t>- Chạy đà và chuẩn bị giậm nhảy.</a:t>
            </a:r>
          </a:p>
          <a:p>
            <a:pPr eaLnBrk="1" hangingPunct="1">
              <a:lnSpc>
                <a:spcPct val="80000"/>
              </a:lnSpc>
            </a:pPr>
            <a:r>
              <a:rPr lang="en-US" sz="2300" b="1" smtClean="0">
                <a:latin typeface="Times New Roman" pitchFamily="18" charset="0"/>
                <a:cs typeface="Times New Roman" pitchFamily="18" charset="0"/>
              </a:rPr>
              <a:t>- Giậm nhảy.</a:t>
            </a:r>
          </a:p>
          <a:p>
            <a:pPr eaLnBrk="1" hangingPunct="1">
              <a:lnSpc>
                <a:spcPct val="80000"/>
              </a:lnSpc>
            </a:pPr>
            <a:r>
              <a:rPr lang="en-US" sz="2300" b="1" smtClean="0">
                <a:latin typeface="Times New Roman" pitchFamily="18" charset="0"/>
                <a:cs typeface="Times New Roman" pitchFamily="18" charset="0"/>
              </a:rPr>
              <a:t>- Bay trên không</a:t>
            </a:r>
          </a:p>
          <a:p>
            <a:pPr eaLnBrk="1" hangingPunct="1">
              <a:lnSpc>
                <a:spcPct val="80000"/>
              </a:lnSpc>
            </a:pPr>
            <a:r>
              <a:rPr lang="en-US" sz="2300" b="1" smtClean="0">
                <a:latin typeface="Times New Roman" pitchFamily="18" charset="0"/>
                <a:cs typeface="Times New Roman" pitchFamily="18" charset="0"/>
              </a:rPr>
              <a:t>- Tiếp đất (rơi xuống đất)</a:t>
            </a:r>
            <a:endParaRPr lang="en-GB" sz="2300" b="1"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3200" dirty="0">
                <a:solidFill>
                  <a:srgbClr val="FF0000"/>
                </a:solidFill>
                <a:latin typeface="Times New Roman" pitchFamily="18" charset="0"/>
                <a:cs typeface="Times New Roman" pitchFamily="18" charset="0"/>
              </a:rPr>
              <a:t>1</a:t>
            </a:r>
            <a:r>
              <a:rPr lang="en-US" sz="3200" dirty="0" smtClean="0">
                <a:solidFill>
                  <a:srgbClr val="FF0000"/>
                </a:solidFill>
                <a:latin typeface="Times New Roman" pitchFamily="18" charset="0"/>
                <a:cs typeface="Times New Roman" pitchFamily="18" charset="0"/>
              </a:rPr>
              <a:t>. GIẬM NHẢY</a:t>
            </a:r>
            <a:endParaRPr lang="en-GB"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23528" y="1412776"/>
            <a:ext cx="7620000" cy="4896544"/>
          </a:xfrm>
        </p:spPr>
        <p:txBody>
          <a:bodyPr numCol="2">
            <a:normAutofit/>
          </a:bodyPr>
          <a:lstStyle/>
          <a:p>
            <a:pPr marL="448056" indent="-384048" eaLnBrk="1" fontAlgn="auto" hangingPunct="1">
              <a:spcAft>
                <a:spcPts val="0"/>
              </a:spcAft>
              <a:buFont typeface="Wingdings 2"/>
              <a:buChar char=""/>
              <a:defRPr/>
            </a:pPr>
            <a:r>
              <a:rPr lang="en-US" sz="2800" dirty="0" smtClean="0">
                <a:latin typeface="Times New Roman" pitchFamily="18" charset="0"/>
                <a:cs typeface="Times New Roman" pitchFamily="18" charset="0"/>
              </a:rPr>
              <a:t>A . </a:t>
            </a:r>
            <a:r>
              <a:rPr lang="en-US" sz="2800" dirty="0" err="1" smtClean="0">
                <a:latin typeface="Times New Roman" pitchFamily="18" charset="0"/>
                <a:cs typeface="Times New Roman" pitchFamily="18" charset="0"/>
              </a:rPr>
              <a:t>Mục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hướng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trọng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tốc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bay ban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góc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dộ</a:t>
            </a:r>
            <a:r>
              <a:rPr lang="en-US" sz="2800" dirty="0" smtClean="0">
                <a:latin typeface="Times New Roman" pitchFamily="18" charset="0"/>
                <a:cs typeface="Times New Roman" pitchFamily="18" charset="0"/>
              </a:rPr>
              <a:t> bay ban </a:t>
            </a:r>
            <a:r>
              <a:rPr lang="en-US" sz="2800" dirty="0" err="1" smtClean="0">
                <a:latin typeface="Times New Roman" pitchFamily="18" charset="0"/>
                <a:cs typeface="Times New Roman" pitchFamily="18" charset="0"/>
              </a:rPr>
              <a:t>đầu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lý</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a:t>
            </a:r>
          </a:p>
          <a:p>
            <a:pPr marL="448056" indent="-384048" eaLnBrk="1" fontAlgn="auto" hangingPunct="1">
              <a:spcAft>
                <a:spcPts val="0"/>
              </a:spcAft>
              <a:buFont typeface="Wingdings 2"/>
              <a:buChar char=""/>
              <a:defRPr/>
            </a:pPr>
            <a:r>
              <a:rPr lang="en-US" sz="2800" dirty="0" smtClean="0">
                <a:latin typeface="Times New Roman" pitchFamily="18" charset="0"/>
                <a:cs typeface="Times New Roman" pitchFamily="18" charset="0"/>
              </a:rPr>
              <a:t>B. </a:t>
            </a:r>
            <a:r>
              <a:rPr lang="en-US" sz="2800" dirty="0" err="1" smtClean="0">
                <a:latin typeface="Times New Roman" pitchFamily="18" charset="0"/>
                <a:cs typeface="Times New Roman" pitchFamily="18" charset="0"/>
              </a:rPr>
              <a:t>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giậm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thuộc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giậm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nhảy.Động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giậm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nhảy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nâng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a:t>
            </a:r>
          </a:p>
          <a:p>
            <a:pPr marL="448056" indent="-384048" eaLnBrk="1" fontAlgn="auto" hangingPunct="1">
              <a:spcAft>
                <a:spcPts val="0"/>
              </a:spcAft>
              <a:buFont typeface="Wingdings 2"/>
              <a:buChar char=""/>
              <a:defRPr/>
            </a:pPr>
            <a:endParaRPr lang="en-GB"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4572000" y="4508500"/>
            <a:ext cx="2808288" cy="2097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050"/>
                                        </p:tgtEl>
                                        <p:attrNameLst>
                                          <p:attrName>style.visibility</p:attrName>
                                        </p:attrNameLst>
                                      </p:cBhvr>
                                      <p:to>
                                        <p:strVal val="visible"/>
                                      </p:to>
                                    </p:set>
                                    <p:anim calcmode="lin" valueType="num">
                                      <p:cBhvr additive="base">
                                        <p:cTn id="26" dur="500" fill="hold"/>
                                        <p:tgtEl>
                                          <p:spTgt spid="2050"/>
                                        </p:tgtEl>
                                        <p:attrNameLst>
                                          <p:attrName>ppt_x</p:attrName>
                                        </p:attrNameLst>
                                      </p:cBhvr>
                                      <p:tavLst>
                                        <p:tav tm="0">
                                          <p:val>
                                            <p:strVal val="#ppt_x"/>
                                          </p:val>
                                        </p:tav>
                                        <p:tav tm="100000">
                                          <p:val>
                                            <p:strVal val="#ppt_x"/>
                                          </p:val>
                                        </p:tav>
                                      </p:tavLst>
                                    </p:anim>
                                    <p:anim calcmode="lin" valueType="num">
                                      <p:cBhvr additive="base">
                                        <p:cTn id="27"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3200" dirty="0">
                <a:solidFill>
                  <a:srgbClr val="FF0000"/>
                </a:solidFill>
                <a:latin typeface="Times New Roman" pitchFamily="18" charset="0"/>
                <a:cs typeface="Times New Roman" pitchFamily="18" charset="0"/>
              </a:rPr>
              <a:t> </a:t>
            </a:r>
            <a:r>
              <a:rPr lang="en-US" sz="3200" dirty="0" smtClean="0">
                <a:solidFill>
                  <a:srgbClr val="FF0000"/>
                </a:solidFill>
                <a:latin typeface="Times New Roman" pitchFamily="18" charset="0"/>
                <a:cs typeface="Times New Roman" pitchFamily="18" charset="0"/>
              </a:rPr>
              <a:t>     </a:t>
            </a:r>
            <a:r>
              <a:rPr lang="en-US" sz="3200" dirty="0">
                <a:solidFill>
                  <a:srgbClr val="FF0000"/>
                </a:solidFill>
                <a:latin typeface="Times New Roman" pitchFamily="18" charset="0"/>
                <a:cs typeface="Times New Roman" pitchFamily="18" charset="0"/>
              </a:rPr>
              <a:t>GIẬM NHẢY</a:t>
            </a:r>
            <a:endParaRPr lang="en-GB" sz="3200" dirty="0">
              <a:solidFill>
                <a:schemeClr val="accent1">
                  <a:tint val="83000"/>
                  <a:satMod val="150000"/>
                </a:schemeClr>
              </a:solidFill>
            </a:endParaRPr>
          </a:p>
        </p:txBody>
      </p:sp>
      <p:sp>
        <p:nvSpPr>
          <p:cNvPr id="3" name="Content Placeholder 2"/>
          <p:cNvSpPr>
            <a:spLocks noGrp="1"/>
          </p:cNvSpPr>
          <p:nvPr>
            <p:ph idx="1"/>
          </p:nvPr>
        </p:nvSpPr>
        <p:spPr>
          <a:xfrm>
            <a:off x="457200" y="1124744"/>
            <a:ext cx="7620000" cy="5276056"/>
          </a:xfrm>
        </p:spPr>
        <p:txBody>
          <a:bodyPr numCol="2">
            <a:normAutofit fontScale="92500" lnSpcReduction="20000"/>
          </a:bodyPr>
          <a:lstStyle/>
          <a:p>
            <a:pPr marL="114300" indent="0" eaLnBrk="1" fontAlgn="auto" hangingPunct="1">
              <a:spcAft>
                <a:spcPts val="0"/>
              </a:spcAft>
              <a:buFont typeface="Wingdings 2"/>
              <a:buNone/>
              <a:defRPr/>
            </a:pPr>
            <a:endParaRPr lang="en-US"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US" dirty="0">
                <a:latin typeface="Times New Roman" pitchFamily="18" charset="0"/>
                <a:cs typeface="Times New Roman" pitchFamily="18" charset="0"/>
              </a:rPr>
              <a:t>C. </a:t>
            </a:r>
            <a:r>
              <a:rPr lang="en-US" dirty="0" err="1">
                <a:latin typeface="Times New Roman" pitchFamily="18" charset="0"/>
                <a:cs typeface="Times New Roman" pitchFamily="18" charset="0"/>
              </a:rPr>
              <a:t>Với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giậm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hợp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thời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giậm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rút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ngắn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tính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đàn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tăng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áp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nên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lúc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xung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chân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giậm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gấp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trọng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tâm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thể</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thấp.Động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khuỵu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gối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ngắn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nhanh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phản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xạ</a:t>
            </a:r>
            <a:r>
              <a:rPr lang="en-US" dirty="0">
                <a:latin typeface="Times New Roman" pitchFamily="18" charset="0"/>
                <a:cs typeface="Times New Roman" pitchFamily="18" charset="0"/>
              </a:rPr>
              <a:t> co </a:t>
            </a:r>
            <a:r>
              <a:rPr lang="en-US" dirty="0" err="1">
                <a:latin typeface="Times New Roman" pitchFamily="18" charset="0"/>
                <a:cs typeface="Times New Roman" pitchFamily="18" charset="0"/>
              </a:rPr>
              <a:t>duỗi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bắp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càng</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nhạy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đến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giậm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tốt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US" dirty="0" smtClean="0">
                <a:latin typeface="Times New Roman" pitchFamily="18" charset="0"/>
                <a:cs typeface="Times New Roman" pitchFamily="18" charset="0"/>
              </a:rPr>
              <a:t>D.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nhằm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tăng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sức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giậm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nhảy</a:t>
            </a:r>
            <a:r>
              <a:rPr lang="en-US" dirty="0" smtClean="0">
                <a:latin typeface="Times New Roman" pitchFamily="18" charset="0"/>
                <a:cs typeface="Times New Roman" pitchFamily="18" charset="0"/>
              </a:rPr>
              <a:t>.</a:t>
            </a:r>
          </a:p>
          <a:p>
            <a:pPr marL="448056" indent="-384048" eaLnBrk="1" fontAlgn="auto" hangingPunct="1">
              <a:spcAft>
                <a:spcPts val="0"/>
              </a:spcAft>
              <a:buFont typeface="Wingdings 2"/>
              <a:buChar char=""/>
              <a:defRPr/>
            </a:pPr>
            <a:r>
              <a:rPr lang="en-US" dirty="0" smtClean="0">
                <a:latin typeface="Times New Roman" pitchFamily="18" charset="0"/>
                <a:cs typeface="Times New Roman" pitchFamily="18" charset="0"/>
              </a:rPr>
              <a:t>E . </a:t>
            </a:r>
            <a:r>
              <a:rPr lang="en-US" dirty="0" err="1" smtClean="0">
                <a:latin typeface="Times New Roman" pitchFamily="18" charset="0"/>
                <a:cs typeface="Times New Roman" pitchFamily="18" charset="0"/>
              </a:rPr>
              <a:t>Động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đánh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nhịp</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tốt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việc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nâng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trọng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tâm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cao</a:t>
            </a:r>
            <a:endParaRPr lang="en-GB"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a:lstStyle/>
          <a:p>
            <a:pPr marL="484632" indent="0" eaLnBrk="1" fontAlgn="auto" hangingPunct="1">
              <a:spcAft>
                <a:spcPts val="0"/>
              </a:spcAft>
              <a:defRPr/>
            </a:pPr>
            <a:r>
              <a:rPr lang="en-GB" sz="3600" b="1" dirty="0" smtClean="0">
                <a:solidFill>
                  <a:schemeClr val="accent1">
                    <a:tint val="83000"/>
                    <a:satMod val="150000"/>
                  </a:schemeClr>
                </a:solidFill>
                <a:latin typeface="Times New Roman" pitchFamily="18" charset="0"/>
                <a:cs typeface="Times New Roman" pitchFamily="18" charset="0"/>
              </a:rPr>
              <a:t>MỜI CÁC BẠN XEM HÌNH ẢNH</a:t>
            </a:r>
            <a:endParaRPr lang="en-GB" sz="3600" b="1" dirty="0">
              <a:solidFill>
                <a:schemeClr val="accent1">
                  <a:tint val="83000"/>
                  <a:satMod val="150000"/>
                </a:schemeClr>
              </a:solidFill>
              <a:latin typeface="Times New Roman" pitchFamily="18" charset="0"/>
              <a:cs typeface="Times New Roman" pitchFamily="18" charset="0"/>
            </a:endParaRPr>
          </a:p>
        </p:txBody>
      </p:sp>
      <p:pic>
        <p:nvPicPr>
          <p:cNvPr id="6" name="Picture 2"/>
          <p:cNvPicPr>
            <a:picLocks noGrp="1" noChangeAspect="1" noChangeArrowheads="1"/>
          </p:cNvPicPr>
          <p:nvPr>
            <p:ph idx="1"/>
          </p:nvPr>
        </p:nvPicPr>
        <p:blipFill>
          <a:blip r:embed="rId2"/>
          <a:srcRect/>
          <a:stretch>
            <a:fillRect/>
          </a:stretch>
        </p:blipFill>
        <p:spPr>
          <a:xfrm>
            <a:off x="468313" y="1268413"/>
            <a:ext cx="8207375" cy="54006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3200" dirty="0" smtClean="0">
                <a:solidFill>
                  <a:srgbClr val="FF0000"/>
                </a:solidFill>
                <a:latin typeface="Times New Roman" pitchFamily="18" charset="0"/>
                <a:cs typeface="Times New Roman" pitchFamily="18" charset="0"/>
              </a:rPr>
              <a:t>II . GIAI ĐOẠN BAY TRÊN KHÔNG</a:t>
            </a:r>
            <a:endParaRPr lang="en-GB"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882775"/>
            <a:ext cx="8229600" cy="4572000"/>
          </a:xfrm>
        </p:spPr>
        <p:txBody>
          <a:bodyPr/>
          <a:lstStyle/>
          <a:p>
            <a:pPr marL="571500" indent="-457200" eaLnBrk="1" hangingPunct="1">
              <a:buFont typeface="Wingdings 2" pitchFamily="18" charset="2"/>
              <a:buAutoNum type="alphaLcPeriod"/>
            </a:pPr>
            <a:r>
              <a:rPr lang="en-US" sz="2800" smtClean="0">
                <a:latin typeface="Times New Roman" pitchFamily="18" charset="0"/>
                <a:cs typeface="Times New Roman" pitchFamily="18" charset="0"/>
              </a:rPr>
              <a:t>Sao khi cơ thể rời khỏi mặt đất: bắt đầu bay trong không gian theo một quỹ đạo nhất định và phụ thuộc vào tốc độ bay và gốc độ bay ban đầu cùng với lực cảng của không khí, gió và lực hút trái đất.</a:t>
            </a:r>
          </a:p>
          <a:p>
            <a:pPr marL="571500" indent="-457200" eaLnBrk="1" hangingPunct="1">
              <a:buFont typeface="Wingdings 2" pitchFamily="18" charset="2"/>
              <a:buAutoNum type="alphaLcPeriod"/>
            </a:pPr>
            <a:r>
              <a:rPr lang="en-US" sz="2800" smtClean="0">
                <a:latin typeface="Times New Roman" pitchFamily="18" charset="0"/>
                <a:cs typeface="Times New Roman" pitchFamily="18" charset="0"/>
              </a:rPr>
              <a:t>Khi bay trên không mọi động tác đều không có tác dụng làm thay đổi quỹ đạo bay của trong tâm cơ thể đã đạt được lúc giậm nhảy. Mọi sự thay đổi vị trí của cơ thể trong không gian theo luật bù trừ cho nhau.</a:t>
            </a:r>
          </a:p>
          <a:p>
            <a:pPr marL="571500" indent="-457200" eaLnBrk="1" hangingPunct="1">
              <a:buFont typeface="Wingdings 2" pitchFamily="18" charset="2"/>
              <a:buAutoNum type="alphaLcPeriod"/>
            </a:pPr>
            <a:r>
              <a:rPr lang="en-US" sz="2800" smtClean="0">
                <a:latin typeface="Times New Roman" pitchFamily="18" charset="0"/>
                <a:cs typeface="Times New Roman" pitchFamily="18" charset="0"/>
              </a:rPr>
              <a:t> Nhiệm vụ: Hợp lý hóa mọi chuyển động khi bay để nâng cao hiệu quả qua xà.</a:t>
            </a:r>
          </a:p>
          <a:p>
            <a:pPr marL="571500" indent="-457200" eaLnBrk="1" hangingPunct="1">
              <a:buFont typeface="Wingdings 2" pitchFamily="18" charset="2"/>
              <a:buAutoNum type="alphaLcPeriod"/>
            </a:pPr>
            <a:endParaRPr lang="en-GB" sz="280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sz="3200" dirty="0" smtClean="0">
                <a:solidFill>
                  <a:srgbClr val="FF0000"/>
                </a:solidFill>
                <a:latin typeface="Times New Roman" pitchFamily="18" charset="0"/>
                <a:cs typeface="Times New Roman" pitchFamily="18" charset="0"/>
              </a:rPr>
              <a:t>III . KỸ THUẬT QUA XÀ KIỂU</a:t>
            </a:r>
            <a:br>
              <a:rPr lang="en-US" sz="3200" dirty="0" smtClean="0">
                <a:solidFill>
                  <a:srgbClr val="FF0000"/>
                </a:solidFill>
                <a:latin typeface="Times New Roman" pitchFamily="18" charset="0"/>
                <a:cs typeface="Times New Roman" pitchFamily="18" charset="0"/>
              </a:rPr>
            </a:br>
            <a:r>
              <a:rPr lang="en-US" sz="3200" dirty="0" smtClean="0">
                <a:solidFill>
                  <a:srgbClr val="FF0000"/>
                </a:solidFill>
                <a:latin typeface="Times New Roman" pitchFamily="18" charset="0"/>
                <a:cs typeface="Times New Roman" pitchFamily="18" charset="0"/>
              </a:rPr>
              <a:t> NẰM NGHIÊNG </a:t>
            </a:r>
            <a:endParaRPr lang="en-GB"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882775"/>
            <a:ext cx="8229600" cy="4572000"/>
          </a:xfrm>
        </p:spPr>
        <p:txBody>
          <a:bodyPr/>
          <a:lstStyle/>
          <a:p>
            <a:pPr eaLnBrk="1" hangingPunct="1">
              <a:lnSpc>
                <a:spcPct val="90000"/>
              </a:lnSpc>
            </a:pPr>
            <a:r>
              <a:rPr lang="en-US" smtClean="0">
                <a:latin typeface="Times New Roman" pitchFamily="18" charset="0"/>
                <a:cs typeface="Times New Roman" pitchFamily="18" charset="0"/>
              </a:rPr>
              <a:t>Khi kết thúc động tác giậm nhảy vì chân đá lăng hơi co gối và bước qua xà</a:t>
            </a:r>
            <a:r>
              <a:rPr lang="en-GB" smtClean="0">
                <a:latin typeface="Times New Roman" pitchFamily="18" charset="0"/>
                <a:cs typeface="Times New Roman" pitchFamily="18" charset="0"/>
              </a:rPr>
              <a:t>, mũi bàn chân xoay vào trong ép xuống dưới, đồng thời thu chân giậm nhảy gối co lại hình thành tư thế nằm nghiêng trên không.</a:t>
            </a:r>
          </a:p>
          <a:p>
            <a:pPr eaLnBrk="1" hangingPunct="1">
              <a:lnSpc>
                <a:spcPct val="90000"/>
              </a:lnSpc>
            </a:pPr>
            <a:r>
              <a:rPr lang="en-GB" smtClean="0">
                <a:latin typeface="Times New Roman" pitchFamily="18" charset="0"/>
                <a:cs typeface="Times New Roman" pitchFamily="18" charset="0"/>
              </a:rPr>
              <a:t>Chân lăng duỗi dọc theo xà và hất cổ chân lên phía trên đồng thời vai cùng bên chân đá lăng ép nhanh xuống dưới tạo điều kiện để xoay thân tiếp tục qua xà. Sau đó chân giậm và thân trên hạ xuống nệm cùng lúc bằng hai tay và chân giậm.</a:t>
            </a:r>
          </a:p>
          <a:p>
            <a:pPr eaLnBrk="1" hangingPunct="1">
              <a:lnSpc>
                <a:spcPct val="90000"/>
              </a:lnSpc>
            </a:pPr>
            <a:endParaRPr lang="en-US"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GB" b="1" dirty="0" smtClean="0">
                <a:solidFill>
                  <a:schemeClr val="accent1">
                    <a:tint val="83000"/>
                    <a:satMod val="150000"/>
                  </a:schemeClr>
                </a:solidFill>
                <a:latin typeface="Times New Roman" pitchFamily="18" charset="0"/>
                <a:cs typeface="Times New Roman" pitchFamily="18" charset="0"/>
              </a:rPr>
              <a:t>MỜI CÁC BẠN XEM HÌNH </a:t>
            </a:r>
            <a:endParaRPr lang="en-GB" b="1" dirty="0">
              <a:solidFill>
                <a:schemeClr val="accent1">
                  <a:tint val="83000"/>
                  <a:satMod val="150000"/>
                </a:schemeClr>
              </a:solidFill>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2"/>
          <a:srcRect/>
          <a:stretch>
            <a:fillRect/>
          </a:stretch>
        </p:blipFill>
        <p:spPr>
          <a:xfrm>
            <a:off x="539750" y="1844675"/>
            <a:ext cx="8135938" cy="48244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3200" dirty="0" smtClean="0">
                <a:solidFill>
                  <a:srgbClr val="FF0000"/>
                </a:solidFill>
                <a:latin typeface="Times New Roman" pitchFamily="18" charset="0"/>
                <a:cs typeface="Times New Roman" pitchFamily="18" charset="0"/>
              </a:rPr>
              <a:t>IV.  KỸ THUẬT </a:t>
            </a:r>
            <a:r>
              <a:rPr lang="en-US" sz="3200" dirty="0">
                <a:solidFill>
                  <a:srgbClr val="FF0000"/>
                </a:solidFill>
                <a:latin typeface="Times New Roman" pitchFamily="18" charset="0"/>
                <a:cs typeface="Times New Roman" pitchFamily="18" charset="0"/>
              </a:rPr>
              <a:t>CÁC KIỂU NHẢY </a:t>
            </a:r>
            <a:r>
              <a:rPr lang="en-US" sz="3200" dirty="0" smtClean="0">
                <a:solidFill>
                  <a:srgbClr val="FF0000"/>
                </a:solidFill>
                <a:latin typeface="Times New Roman" pitchFamily="18" charset="0"/>
                <a:cs typeface="Times New Roman" pitchFamily="18" charset="0"/>
              </a:rPr>
              <a:t>CAO</a:t>
            </a:r>
            <a:endParaRPr lang="en-GB" sz="32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882775"/>
            <a:ext cx="8229600" cy="4572000"/>
          </a:xfrm>
        </p:spPr>
        <p:txBody>
          <a:bodyPr/>
          <a:lstStyle/>
          <a:p>
            <a:pPr eaLnBrk="1" hangingPunct="1"/>
            <a:r>
              <a:rPr lang="en-US" smtClean="0">
                <a:latin typeface="Times New Roman" pitchFamily="18" charset="0"/>
                <a:cs typeface="Times New Roman" pitchFamily="18" charset="0"/>
              </a:rPr>
              <a:t>1. Kỹ thuật nhảy cao kiểu bước qua.</a:t>
            </a:r>
          </a:p>
          <a:p>
            <a:pPr eaLnBrk="1" hangingPunct="1"/>
            <a:r>
              <a:rPr lang="en-US" smtClean="0">
                <a:latin typeface="Times New Roman" pitchFamily="18" charset="0"/>
                <a:cs typeface="Times New Roman" pitchFamily="18" charset="0"/>
              </a:rPr>
              <a:t>2. Kỹ thuật nhảy cao kiểu nằm ghiêng.</a:t>
            </a:r>
          </a:p>
          <a:p>
            <a:pPr eaLnBrk="1" hangingPunct="1"/>
            <a:r>
              <a:rPr lang="en-US" smtClean="0">
                <a:latin typeface="Times New Roman" pitchFamily="18" charset="0"/>
                <a:cs typeface="Times New Roman" pitchFamily="18" charset="0"/>
              </a:rPr>
              <a:t>3. Kỹ thuật nhảy cao kiểu úp bụng.</a:t>
            </a:r>
          </a:p>
          <a:p>
            <a:pPr eaLnBrk="1" hangingPunct="1"/>
            <a:r>
              <a:rPr lang="en-US" smtClean="0">
                <a:latin typeface="Times New Roman" pitchFamily="18" charset="0"/>
                <a:cs typeface="Times New Roman" pitchFamily="18" charset="0"/>
              </a:rPr>
              <a:t>4. Kỹ thuật nhảy cao kiểu lưng qua xà.</a:t>
            </a:r>
          </a:p>
          <a:p>
            <a:pPr eaLnBrk="1" hangingPunct="1"/>
            <a:r>
              <a:rPr lang="en-US" smtClean="0">
                <a:latin typeface="Times New Roman" pitchFamily="18" charset="0"/>
                <a:cs typeface="Times New Roman" pitchFamily="18" charset="0"/>
              </a:rPr>
              <a:t>Ngoài ra giới thiệu thêm KT nhảy sào, nó là môn nhảy cao mà VĐV được hỗ trợ cây sào và là một nội dung được thi trong các giải TT lớn ....</a:t>
            </a:r>
            <a:endParaRPr lang="en-GB"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1398587"/>
          </a:xfrm>
        </p:spPr>
        <p:txBody>
          <a:bodyPr/>
          <a:lstStyle/>
          <a:p>
            <a:pPr marL="484632" indent="0" eaLnBrk="1" fontAlgn="auto" hangingPunct="1">
              <a:spcAft>
                <a:spcPts val="0"/>
              </a:spcAft>
              <a:defRPr/>
            </a:pPr>
            <a:endParaRPr lang="en-GB">
              <a:solidFill>
                <a:schemeClr val="accent1">
                  <a:tint val="83000"/>
                  <a:satMod val="150000"/>
                </a:schemeClr>
              </a:solidFill>
            </a:endParaRPr>
          </a:p>
        </p:txBody>
      </p:sp>
      <p:sp>
        <p:nvSpPr>
          <p:cNvPr id="14338" name="Content Placeholder 2"/>
          <p:cNvSpPr>
            <a:spLocks noGrp="1"/>
          </p:cNvSpPr>
          <p:nvPr>
            <p:ph idx="1"/>
          </p:nvPr>
        </p:nvSpPr>
        <p:spPr>
          <a:xfrm>
            <a:off x="457200" y="1882775"/>
            <a:ext cx="8229600" cy="4572000"/>
          </a:xfrm>
        </p:spPr>
        <p:txBody>
          <a:bodyPr/>
          <a:lstStyle/>
          <a:p>
            <a:pPr eaLnBrk="1" hangingPunct="1"/>
            <a:endParaRPr lang="en-GB" smtClean="0"/>
          </a:p>
        </p:txBody>
      </p:sp>
      <p:pic>
        <p:nvPicPr>
          <p:cNvPr id="2050" name="Picture 2"/>
          <p:cNvPicPr>
            <a:picLocks noChangeAspect="1" noChangeArrowheads="1"/>
          </p:cNvPicPr>
          <p:nvPr/>
        </p:nvPicPr>
        <p:blipFill>
          <a:blip r:embed="rId2"/>
          <a:srcRect/>
          <a:stretch>
            <a:fillRect/>
          </a:stretch>
        </p:blipFill>
        <p:spPr bwMode="auto">
          <a:xfrm>
            <a:off x="576263" y="765175"/>
            <a:ext cx="8099425" cy="5400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8)">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775"/>
            <a:ext cx="8229600" cy="4572000"/>
          </a:xfrm>
        </p:spPr>
        <p:txBody>
          <a:bodyPr/>
          <a:lstStyle/>
          <a:p>
            <a:pPr marL="63500" indent="0" eaLnBrk="1" hangingPunct="1">
              <a:buFont typeface="Wingdings 2" pitchFamily="18" charset="2"/>
              <a:buNone/>
            </a:pPr>
            <a:r>
              <a:rPr lang="en-GB" smtClean="0">
                <a:latin typeface="Times New Roman" pitchFamily="18" charset="0"/>
                <a:cs typeface="Times New Roman" pitchFamily="18" charset="0"/>
              </a:rPr>
              <a:t>Cự ly chạy đà từ 7 đến 11 bước (bước đà lẻ) và 8 đến 12 bước (bước đà chẵn)</a:t>
            </a:r>
          </a:p>
          <a:p>
            <a:pPr marL="63500" indent="0" eaLnBrk="1" hangingPunct="1">
              <a:buFont typeface="Wingdings 2" pitchFamily="18" charset="2"/>
              <a:buNone/>
            </a:pPr>
            <a:r>
              <a:rPr lang="en-GB" smtClean="0">
                <a:latin typeface="Times New Roman" pitchFamily="18" charset="0"/>
                <a:cs typeface="Times New Roman" pitchFamily="18" charset="0"/>
              </a:rPr>
              <a:t>Hướng chạy đà: theo hướng phía chân giậm nhảy gần xà. Góc độ chạy đà tạo với mặt phẳng thẳng đứng của xà khoảng 30° - 40°.</a:t>
            </a:r>
          </a:p>
          <a:p>
            <a:pPr marL="63500" indent="0" eaLnBrk="1" hangingPunct="1">
              <a:buFont typeface="Wingdings 2" pitchFamily="18" charset="2"/>
              <a:buNone/>
            </a:pPr>
            <a:r>
              <a:rPr lang="en-GB" smtClean="0">
                <a:latin typeface="Times New Roman" pitchFamily="18" charset="0"/>
                <a:cs typeface="Times New Roman" pitchFamily="18" charset="0"/>
              </a:rPr>
              <a:t>Tốc độ chạy đà và kỹ thuật chạy đà giống như kiểu bước qua (diễn giải).</a:t>
            </a:r>
          </a:p>
          <a:p>
            <a:pPr marL="63500" indent="0" eaLnBrk="1" hangingPunct="1">
              <a:buFont typeface="Wingdings 2" pitchFamily="18" charset="2"/>
              <a:buNone/>
            </a:pPr>
            <a:r>
              <a:rPr lang="en-GB" smtClean="0">
                <a:latin typeface="Times New Roman" pitchFamily="18" charset="0"/>
                <a:cs typeface="Times New Roman" pitchFamily="18" charset="0"/>
              </a:rPr>
              <a:t>Kỹ thật giậm nhảy cũng được phân tích giống như kỹ thuật nhảy bước qua (diễn giải).</a:t>
            </a:r>
          </a:p>
        </p:txBody>
      </p:sp>
      <p:sp>
        <p:nvSpPr>
          <p:cNvPr id="4" name="Title 1"/>
          <p:cNvSpPr txBox="1">
            <a:spLocks/>
          </p:cNvSpPr>
          <p:nvPr/>
        </p:nvSpPr>
        <p:spPr>
          <a:xfrm>
            <a:off x="611560" y="188640"/>
            <a:ext cx="8229600" cy="1399032"/>
          </a:xfrm>
          <a:prstGeom prst="rect">
            <a:avLst/>
          </a:prstGeom>
        </p:spPr>
        <p:txBody>
          <a:bodyPr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fontAlgn="auto">
              <a:spcAft>
                <a:spcPts val="0"/>
              </a:spcAft>
              <a:defRPr/>
            </a:pPr>
            <a:r>
              <a:rPr lang="en-US" sz="3200" dirty="0" smtClean="0">
                <a:solidFill>
                  <a:srgbClr val="FF0000"/>
                </a:solidFill>
                <a:latin typeface="Times New Roman" pitchFamily="18" charset="0"/>
                <a:cs typeface="Times New Roman" pitchFamily="18" charset="0"/>
              </a:rPr>
              <a:t>V . KỸ THUẬT  CHẠY ĐÀ TRONG NHẢY CAO KIỂU NẰM NGHIÊNG</a:t>
            </a:r>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indent="0" algn="ctr" eaLnBrk="1" fontAlgn="auto" hangingPunct="1">
              <a:spcAft>
                <a:spcPts val="0"/>
              </a:spcAft>
              <a:defRPr/>
            </a:pPr>
            <a:r>
              <a:rPr lang="en-GB" b="1" dirty="0" smtClean="0">
                <a:solidFill>
                  <a:schemeClr val="accent1">
                    <a:tint val="83000"/>
                    <a:satMod val="150000"/>
                  </a:schemeClr>
                </a:solidFill>
              </a:rPr>
              <a:t>CẢM ƠN CÁC BẠN ĐÃ THAM GIA BUỔI HỌC NGÀY HÔM NAY</a:t>
            </a:r>
            <a:endParaRPr lang="en-GB" b="1" dirty="0">
              <a:solidFill>
                <a:schemeClr val="accent1">
                  <a:tint val="83000"/>
                  <a:satMod val="150000"/>
                </a:schemeClr>
              </a:solidFill>
            </a:endParaRPr>
          </a:p>
        </p:txBody>
      </p:sp>
      <p:sp>
        <p:nvSpPr>
          <p:cNvPr id="3" name="Content Placeholder 2"/>
          <p:cNvSpPr>
            <a:spLocks noGrp="1"/>
          </p:cNvSpPr>
          <p:nvPr>
            <p:ph idx="1"/>
          </p:nvPr>
        </p:nvSpPr>
        <p:spPr>
          <a:xfrm>
            <a:off x="107950" y="2060575"/>
            <a:ext cx="8785225" cy="4608513"/>
          </a:xfrm>
        </p:spPr>
        <p:txBody>
          <a:bodyPr/>
          <a:lstStyle/>
          <a:p>
            <a:pPr eaLnBrk="1" hangingPunct="1"/>
            <a:r>
              <a:rPr lang="en-GB" sz="3200" b="1" smtClean="0">
                <a:latin typeface="Times New Roman" pitchFamily="18" charset="0"/>
                <a:cs typeface="Times New Roman" pitchFamily="18" charset="0"/>
              </a:rPr>
              <a:t>CHÚC CÁC BẠN THẬT NHIỀU SỨC KHỎE</a:t>
            </a:r>
          </a:p>
          <a:p>
            <a:pPr eaLnBrk="1" hangingPunct="1"/>
            <a:r>
              <a:rPr lang="en-GB" sz="3200" b="1" smtClean="0">
                <a:latin typeface="Times New Roman" pitchFamily="18" charset="0"/>
                <a:cs typeface="Times New Roman" pitchFamily="18" charset="0"/>
              </a:rPr>
              <a:t>CHÚC CÁC BẠN CÙNG GIA ĐÌNH MỌI SỰ AN LÀNH VÀ CÙNG CHUNG TAY VỚI THẾ GIỚI, CẢ NƯỚC (NÓI CHUNG) VÀ THÀNH PHỐ HỒ CHÍ MINH (NÓI RIÊNG) ĐẢM BẢO</a:t>
            </a:r>
            <a:r>
              <a:rPr lang="en-GB" sz="3200" smtClean="0">
                <a:latin typeface="Times New Roman" pitchFamily="18" charset="0"/>
                <a:cs typeface="Times New Roman" pitchFamily="18" charset="0"/>
              </a:rPr>
              <a:t> </a:t>
            </a:r>
            <a:r>
              <a:rPr lang="en-GB" sz="3200" b="1" smtClean="0">
                <a:solidFill>
                  <a:srgbClr val="FFFF00"/>
                </a:solidFill>
                <a:latin typeface="Times New Roman" pitchFamily="18" charset="0"/>
                <a:cs typeface="Times New Roman" pitchFamily="18" charset="0"/>
              </a:rPr>
              <a:t>NGUYÊN TẮC 5K CỦA BỘ Y TẾ ĐỂ CÙNG NHAU </a:t>
            </a:r>
          </a:p>
          <a:p>
            <a:pPr eaLnBrk="1" hangingPunct="1">
              <a:buFont typeface="Wingdings 2" pitchFamily="18" charset="2"/>
              <a:buNone/>
            </a:pPr>
            <a:r>
              <a:rPr lang="en-GB" sz="3200" smtClean="0">
                <a:latin typeface="Times New Roman" pitchFamily="18" charset="0"/>
                <a:cs typeface="Times New Roman" pitchFamily="18" charset="0"/>
              </a:rPr>
              <a:t>     </a:t>
            </a:r>
            <a:r>
              <a:rPr lang="en-GB" sz="5000" b="1" smtClean="0">
                <a:solidFill>
                  <a:srgbClr val="FFFF00"/>
                </a:solidFill>
                <a:latin typeface="Times New Roman" pitchFamily="18" charset="0"/>
                <a:cs typeface="Times New Roman" pitchFamily="18" charset="0"/>
              </a:rPr>
              <a:t>ĐẨY LÙI DỊCH COVID-19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edg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edg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edge">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84632" indent="0" eaLnBrk="1" fontAlgn="auto" hangingPunct="1">
              <a:spcAft>
                <a:spcPts val="0"/>
              </a:spcAft>
              <a:defRPr/>
            </a:pPr>
            <a:r>
              <a:rPr lang="en-GB" sz="9600" dirty="0" smtClean="0">
                <a:solidFill>
                  <a:schemeClr val="accent1">
                    <a:tint val="83000"/>
                    <a:satMod val="150000"/>
                  </a:schemeClr>
                </a:solidFill>
              </a:rPr>
              <a:t>GOOD BYE</a:t>
            </a:r>
            <a:endParaRPr lang="en-GB" sz="9600"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lstStyle/>
          <a:p>
            <a:pPr algn="ctr" eaLnBrk="1" hangingPunct="1">
              <a:buFont typeface="Wingdings 2" pitchFamily="18" charset="2"/>
              <a:buNone/>
            </a:pPr>
            <a:r>
              <a:rPr lang="en-GB" sz="8800" smtClean="0">
                <a:solidFill>
                  <a:srgbClr val="FFFF00"/>
                </a:solidFill>
              </a:rPr>
              <a:t>SEE YOU AGAIN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p:cNvSpPr>
          <p:nvPr>
            <p:ph type="body" idx="4294967295"/>
          </p:nvPr>
        </p:nvSpPr>
        <p:spPr>
          <a:xfrm>
            <a:off x="323850" y="260350"/>
            <a:ext cx="8229600" cy="4572000"/>
          </a:xfrm>
        </p:spPr>
        <p:txBody>
          <a:bodyPr/>
          <a:lstStyle/>
          <a:p>
            <a:pPr algn="ctr" eaLnBrk="1" hangingPunct="1">
              <a:buFont typeface="Wingdings 2" pitchFamily="18" charset="2"/>
              <a:buNone/>
            </a:pPr>
            <a:endParaRPr lang="en-US" sz="4200" smtClean="0">
              <a:latin typeface="Cambria Math" pitchFamily="18" charset="0"/>
            </a:endParaRPr>
          </a:p>
          <a:p>
            <a:pPr algn="ctr" eaLnBrk="1" hangingPunct="1">
              <a:buFont typeface="Wingdings 2" pitchFamily="18" charset="2"/>
              <a:buNone/>
            </a:pPr>
            <a:r>
              <a:rPr lang="en-US" sz="3800" smtClean="0">
                <a:solidFill>
                  <a:schemeClr val="accent1"/>
                </a:solidFill>
                <a:latin typeface="Cambria Math" pitchFamily="18" charset="0"/>
              </a:rPr>
              <a:t>BÀI GIẢNG NHẢY CAO</a:t>
            </a:r>
          </a:p>
          <a:p>
            <a:pPr algn="ctr" eaLnBrk="1" hangingPunct="1">
              <a:buFont typeface="Wingdings 2" pitchFamily="18" charset="2"/>
              <a:buNone/>
            </a:pPr>
            <a:r>
              <a:rPr lang="en-US" sz="3800" smtClean="0">
                <a:solidFill>
                  <a:schemeClr val="accent1"/>
                </a:solidFill>
                <a:latin typeface="Cambria Math" pitchFamily="18" charset="0"/>
              </a:rPr>
              <a:t> </a:t>
            </a:r>
          </a:p>
          <a:p>
            <a:pPr algn="ctr" eaLnBrk="1" hangingPunct="1">
              <a:buFont typeface="Wingdings 2" pitchFamily="18" charset="2"/>
              <a:buNone/>
            </a:pPr>
            <a:r>
              <a:rPr lang="en-US" sz="3800" b="1" i="1" smtClean="0">
                <a:solidFill>
                  <a:schemeClr val="accent1"/>
                </a:solidFill>
                <a:latin typeface="Cambria Math" pitchFamily="18" charset="0"/>
              </a:rPr>
              <a:t>KỸ THUẬT NẰM NGHIÊNG</a:t>
            </a:r>
          </a:p>
          <a:p>
            <a:pPr algn="ctr" eaLnBrk="1" hangingPunct="1">
              <a:buFont typeface="Wingdings 2" pitchFamily="18" charset="2"/>
              <a:buNone/>
            </a:pPr>
            <a:endParaRPr lang="en-US" sz="3800" smtClean="0">
              <a:solidFill>
                <a:schemeClr val="accent1"/>
              </a:solidFill>
              <a:latin typeface="Cambria Math" pitchFamily="18" charset="0"/>
            </a:endParaRPr>
          </a:p>
          <a:p>
            <a:pPr algn="ctr" eaLnBrk="1" hangingPunct="1">
              <a:buFont typeface="Wingdings 2" pitchFamily="18" charset="2"/>
              <a:buNone/>
            </a:pPr>
            <a:r>
              <a:rPr lang="en-US" sz="3800" smtClean="0">
                <a:solidFill>
                  <a:schemeClr val="accent1"/>
                </a:solidFill>
                <a:latin typeface="Cambria Math" pitchFamily="18" charset="0"/>
              </a:rPr>
              <a:t>LỚP 9</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484632" indent="0" algn="ctr" eaLnBrk="1" fontAlgn="auto" hangingPunct="1">
              <a:spcAft>
                <a:spcPts val="0"/>
              </a:spcAft>
              <a:defRPr/>
            </a:pPr>
            <a:r>
              <a:rPr lang="en-GB" sz="3200" b="1" dirty="0" smtClean="0">
                <a:solidFill>
                  <a:srgbClr val="00B0F0"/>
                </a:solidFill>
                <a:latin typeface="Times New Roman" pitchFamily="18" charset="0"/>
                <a:cs typeface="Times New Roman" pitchFamily="18" charset="0"/>
              </a:rPr>
              <a:t/>
            </a:r>
            <a:br>
              <a:rPr lang="en-GB" sz="3200" b="1" dirty="0" smtClean="0">
                <a:solidFill>
                  <a:srgbClr val="00B0F0"/>
                </a:solidFill>
                <a:latin typeface="Times New Roman" pitchFamily="18" charset="0"/>
                <a:cs typeface="Times New Roman" pitchFamily="18" charset="0"/>
              </a:rPr>
            </a:br>
            <a:r>
              <a:rPr lang="en-GB" sz="3200" b="1" dirty="0" smtClean="0">
                <a:solidFill>
                  <a:srgbClr val="00B0F0"/>
                </a:solidFill>
                <a:latin typeface="Times New Roman" pitchFamily="18" charset="0"/>
                <a:cs typeface="Times New Roman" pitchFamily="18" charset="0"/>
              </a:rPr>
              <a:t/>
            </a:r>
            <a:br>
              <a:rPr lang="en-GB" sz="3200" b="1" dirty="0" smtClean="0">
                <a:solidFill>
                  <a:srgbClr val="00B0F0"/>
                </a:solidFill>
                <a:latin typeface="Times New Roman" pitchFamily="18" charset="0"/>
                <a:cs typeface="Times New Roman" pitchFamily="18" charset="0"/>
              </a:rPr>
            </a:br>
            <a:r>
              <a:rPr lang="en-GB" sz="4400" b="1" dirty="0" smtClean="0">
                <a:solidFill>
                  <a:srgbClr val="00B0F0"/>
                </a:solidFill>
                <a:latin typeface="Times New Roman" pitchFamily="18" charset="0"/>
                <a:cs typeface="Times New Roman" pitchFamily="18" charset="0"/>
              </a:rPr>
              <a:t>NỘI DUNG BÀI GIẢNG</a:t>
            </a:r>
            <a:br>
              <a:rPr lang="en-GB" sz="4400" b="1" dirty="0" smtClean="0">
                <a:solidFill>
                  <a:srgbClr val="00B0F0"/>
                </a:solidFill>
                <a:latin typeface="Times New Roman" pitchFamily="18" charset="0"/>
                <a:cs typeface="Times New Roman" pitchFamily="18" charset="0"/>
              </a:rPr>
            </a:br>
            <a:r>
              <a:rPr lang="en-GB" sz="4400" b="1" dirty="0" smtClean="0">
                <a:solidFill>
                  <a:schemeClr val="accent1">
                    <a:tint val="83000"/>
                    <a:satMod val="150000"/>
                  </a:schemeClr>
                </a:solidFill>
                <a:latin typeface="Times New Roman" pitchFamily="18" charset="0"/>
                <a:cs typeface="Times New Roman" pitchFamily="18" charset="0"/>
              </a:rPr>
              <a:t>   </a:t>
            </a:r>
            <a:br>
              <a:rPr lang="en-GB" sz="4400" b="1" dirty="0" smtClean="0">
                <a:solidFill>
                  <a:schemeClr val="accent1">
                    <a:tint val="83000"/>
                    <a:satMod val="150000"/>
                  </a:schemeClr>
                </a:solidFill>
                <a:latin typeface="Times New Roman" pitchFamily="18" charset="0"/>
                <a:cs typeface="Times New Roman" pitchFamily="18" charset="0"/>
              </a:rPr>
            </a:br>
            <a:endParaRPr lang="en-GB" sz="4400" b="1" dirty="0">
              <a:solidFill>
                <a:srgbClr val="00B0F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557338"/>
            <a:ext cx="8229600" cy="4897437"/>
          </a:xfrm>
        </p:spPr>
        <p:txBody>
          <a:bodyPr>
            <a:normAutofit fontScale="85000" lnSpcReduction="20000"/>
          </a:bodyPr>
          <a:lstStyle/>
          <a:p>
            <a:pPr marL="64008" indent="0" eaLnBrk="1" fontAlgn="auto" hangingPunct="1">
              <a:spcAft>
                <a:spcPts val="0"/>
              </a:spcAft>
              <a:buFont typeface="Wingdings 2"/>
              <a:buNone/>
              <a:defRPr/>
            </a:pPr>
            <a:endParaRPr lang="en-GB" sz="2600" b="1" dirty="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GB" sz="2800" b="1" dirty="0">
                <a:latin typeface="Times New Roman" pitchFamily="18" charset="0"/>
                <a:cs typeface="Times New Roman" pitchFamily="18" charset="0"/>
              </a:rPr>
              <a:t> </a:t>
            </a:r>
            <a:r>
              <a:rPr lang="en-GB" sz="2800" b="1" dirty="0" smtClean="0">
                <a:latin typeface="Times New Roman" pitchFamily="18" charset="0"/>
                <a:cs typeface="Times New Roman" pitchFamily="18" charset="0"/>
              </a:rPr>
              <a:t>  </a:t>
            </a:r>
            <a:r>
              <a:rPr lang="en-GB" sz="4200" b="1" dirty="0" smtClean="0">
                <a:solidFill>
                  <a:srgbClr val="FFFF00"/>
                </a:solidFill>
                <a:latin typeface="Times New Roman" pitchFamily="18" charset="0"/>
                <a:cs typeface="Times New Roman" pitchFamily="18" charset="0"/>
              </a:rPr>
              <a:t>NHẢY CAO KIỂU NẰM NGHIÊNG</a:t>
            </a:r>
            <a:r>
              <a:rPr lang="en-GB" sz="3300" b="1" dirty="0">
                <a:solidFill>
                  <a:srgbClr val="FFFF00"/>
                </a:solidFill>
                <a:latin typeface="Times New Roman" pitchFamily="18" charset="0"/>
                <a:cs typeface="Times New Roman" pitchFamily="18" charset="0"/>
              </a:rPr>
              <a:t/>
            </a:r>
            <a:br>
              <a:rPr lang="en-GB" sz="3300" b="1" dirty="0">
                <a:solidFill>
                  <a:srgbClr val="FFFF00"/>
                </a:solidFill>
                <a:latin typeface="Times New Roman" pitchFamily="18" charset="0"/>
                <a:cs typeface="Times New Roman" pitchFamily="18" charset="0"/>
              </a:rPr>
            </a:br>
            <a:endParaRPr lang="en-GB" sz="3300" b="1" dirty="0" smtClean="0">
              <a:solidFill>
                <a:srgbClr val="FFFF00"/>
              </a:solidFill>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GB" sz="2600" b="1" dirty="0" smtClean="0">
                <a:latin typeface="Times New Roman" pitchFamily="18" charset="0"/>
                <a:cs typeface="Times New Roman" pitchFamily="18" charset="0"/>
              </a:rPr>
              <a:t>I.    </a:t>
            </a:r>
            <a:r>
              <a:rPr lang="en-GB" sz="2600" b="1" dirty="0" err="1" smtClean="0">
                <a:latin typeface="Times New Roman" pitchFamily="18" charset="0"/>
                <a:cs typeface="Times New Roman" pitchFamily="18" charset="0"/>
              </a:rPr>
              <a:t>Lịch</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sử</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phát</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triển</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môn</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nhảy</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cao</a:t>
            </a:r>
            <a:endParaRPr lang="en-GB" sz="2600" b="1"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GB" sz="2600" b="1" dirty="0" smtClean="0">
                <a:latin typeface="Times New Roman" pitchFamily="18" charset="0"/>
                <a:cs typeface="Times New Roman" pitchFamily="18" charset="0"/>
              </a:rPr>
              <a:t>II.  Ý </a:t>
            </a:r>
            <a:r>
              <a:rPr lang="en-GB" sz="2600" b="1" dirty="0" err="1" smtClean="0">
                <a:latin typeface="Times New Roman" pitchFamily="18" charset="0"/>
                <a:cs typeface="Times New Roman" pitchFamily="18" charset="0"/>
              </a:rPr>
              <a:t>nghĩa</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tác</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dụng</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môn</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nhảy</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cao</a:t>
            </a:r>
            <a:endParaRPr lang="en-GB" sz="2600" b="1"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GB" sz="2600" b="1" dirty="0" smtClean="0">
                <a:latin typeface="Times New Roman" pitchFamily="18" charset="0"/>
                <a:cs typeface="Times New Roman" pitchFamily="18" charset="0"/>
              </a:rPr>
              <a:t>III. </a:t>
            </a:r>
            <a:r>
              <a:rPr lang="en-GB" sz="2600" b="1" dirty="0" err="1" smtClean="0">
                <a:latin typeface="Times New Roman" pitchFamily="18" charset="0"/>
                <a:cs typeface="Times New Roman" pitchFamily="18" charset="0"/>
              </a:rPr>
              <a:t>Đặc</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điểm</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môn</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nhảy</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cao</a:t>
            </a:r>
            <a:endParaRPr lang="en-GB" sz="2600" b="1"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GB" sz="2600" b="1" dirty="0" smtClean="0">
                <a:latin typeface="Times New Roman" pitchFamily="18" charset="0"/>
                <a:cs typeface="Times New Roman" pitchFamily="18" charset="0"/>
              </a:rPr>
              <a:t>IV.  </a:t>
            </a:r>
            <a:r>
              <a:rPr lang="en-GB" sz="2600" b="1" dirty="0" err="1" smtClean="0">
                <a:latin typeface="Times New Roman" pitchFamily="18" charset="0"/>
                <a:cs typeface="Times New Roman" pitchFamily="18" charset="0"/>
              </a:rPr>
              <a:t>Phân</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tích</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kỹ</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thuật</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môn</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nhảy</a:t>
            </a:r>
            <a:r>
              <a:rPr lang="en-GB" sz="2600" b="1" dirty="0" smtClean="0">
                <a:latin typeface="Times New Roman" pitchFamily="18" charset="0"/>
                <a:cs typeface="Times New Roman" pitchFamily="18" charset="0"/>
              </a:rPr>
              <a:t> </a:t>
            </a:r>
            <a:r>
              <a:rPr lang="en-GB" sz="2600" b="1" dirty="0" err="1" smtClean="0">
                <a:latin typeface="Times New Roman" pitchFamily="18" charset="0"/>
                <a:cs typeface="Times New Roman" pitchFamily="18" charset="0"/>
              </a:rPr>
              <a:t>cao</a:t>
            </a:r>
            <a:endParaRPr lang="en-GB" sz="2600" b="1"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GB" sz="2600" b="1" dirty="0" smtClean="0">
                <a:latin typeface="Times New Roman" pitchFamily="18" charset="0"/>
                <a:cs typeface="Times New Roman" pitchFamily="18" charset="0"/>
              </a:rPr>
              <a:t>      </a:t>
            </a:r>
            <a:r>
              <a:rPr lang="en-GB" sz="2600" b="1" i="1" dirty="0" smtClean="0">
                <a:latin typeface="Times New Roman" pitchFamily="18" charset="0"/>
                <a:cs typeface="Times New Roman" pitchFamily="18" charset="0"/>
              </a:rPr>
              <a:t>1 . </a:t>
            </a:r>
            <a:r>
              <a:rPr lang="en-GB" sz="2600" b="1" i="1" dirty="0" err="1" smtClean="0">
                <a:latin typeface="Times New Roman" pitchFamily="18" charset="0"/>
                <a:cs typeface="Times New Roman" pitchFamily="18" charset="0"/>
              </a:rPr>
              <a:t>Chạy</a:t>
            </a:r>
            <a:r>
              <a:rPr lang="en-GB" sz="2600" b="1" i="1" dirty="0" smtClean="0">
                <a:latin typeface="Times New Roman" pitchFamily="18" charset="0"/>
                <a:cs typeface="Times New Roman" pitchFamily="18" charset="0"/>
              </a:rPr>
              <a:t> </a:t>
            </a:r>
            <a:r>
              <a:rPr lang="en-GB" sz="2600" b="1" i="1" dirty="0" err="1" smtClean="0">
                <a:latin typeface="Times New Roman" pitchFamily="18" charset="0"/>
                <a:cs typeface="Times New Roman" pitchFamily="18" charset="0"/>
              </a:rPr>
              <a:t>đà</a:t>
            </a:r>
            <a:r>
              <a:rPr lang="en-GB" sz="2600" b="1" i="1" dirty="0" smtClean="0">
                <a:latin typeface="Times New Roman" pitchFamily="18" charset="0"/>
                <a:cs typeface="Times New Roman" pitchFamily="18" charset="0"/>
              </a:rPr>
              <a:t>                           </a:t>
            </a:r>
          </a:p>
          <a:p>
            <a:pPr marL="448056" indent="-384048" eaLnBrk="1" fontAlgn="auto" hangingPunct="1">
              <a:spcAft>
                <a:spcPts val="0"/>
              </a:spcAft>
              <a:buFont typeface="Wingdings 2"/>
              <a:buChar char=""/>
              <a:defRPr/>
            </a:pPr>
            <a:r>
              <a:rPr lang="en-GB" sz="2600" b="1" i="1" dirty="0" smtClean="0">
                <a:latin typeface="Times New Roman" pitchFamily="18" charset="0"/>
                <a:cs typeface="Times New Roman" pitchFamily="18" charset="0"/>
              </a:rPr>
              <a:t>                     2. </a:t>
            </a:r>
            <a:r>
              <a:rPr lang="en-GB" sz="2600" b="1" i="1" dirty="0" err="1" smtClean="0">
                <a:latin typeface="Times New Roman" pitchFamily="18" charset="0"/>
                <a:cs typeface="Times New Roman" pitchFamily="18" charset="0"/>
              </a:rPr>
              <a:t>Giậm</a:t>
            </a:r>
            <a:r>
              <a:rPr lang="en-GB" sz="2600" b="1" i="1" dirty="0" smtClean="0">
                <a:latin typeface="Times New Roman" pitchFamily="18" charset="0"/>
                <a:cs typeface="Times New Roman" pitchFamily="18" charset="0"/>
              </a:rPr>
              <a:t> </a:t>
            </a:r>
            <a:r>
              <a:rPr lang="en-GB" sz="2600" b="1" i="1" dirty="0" err="1" smtClean="0">
                <a:latin typeface="Times New Roman" pitchFamily="18" charset="0"/>
                <a:cs typeface="Times New Roman" pitchFamily="18" charset="0"/>
              </a:rPr>
              <a:t>nhảy</a:t>
            </a:r>
            <a:endParaRPr lang="en-GB" sz="2600" b="1" i="1"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GB" sz="2600" b="1" i="1" dirty="0" smtClean="0">
                <a:latin typeface="Times New Roman" pitchFamily="18" charset="0"/>
                <a:cs typeface="Times New Roman" pitchFamily="18" charset="0"/>
              </a:rPr>
              <a:t>                                  3. Bay </a:t>
            </a:r>
            <a:r>
              <a:rPr lang="en-GB" sz="2600" b="1" i="1" dirty="0" err="1" smtClean="0">
                <a:latin typeface="Times New Roman" pitchFamily="18" charset="0"/>
                <a:cs typeface="Times New Roman" pitchFamily="18" charset="0"/>
              </a:rPr>
              <a:t>trên</a:t>
            </a:r>
            <a:r>
              <a:rPr lang="en-GB" sz="2600" b="1" i="1" dirty="0" smtClean="0">
                <a:latin typeface="Times New Roman" pitchFamily="18" charset="0"/>
                <a:cs typeface="Times New Roman" pitchFamily="18" charset="0"/>
              </a:rPr>
              <a:t> </a:t>
            </a:r>
            <a:r>
              <a:rPr lang="en-GB" sz="2600" b="1" i="1" dirty="0" err="1" smtClean="0">
                <a:latin typeface="Times New Roman" pitchFamily="18" charset="0"/>
                <a:cs typeface="Times New Roman" pitchFamily="18" charset="0"/>
              </a:rPr>
              <a:t>không</a:t>
            </a:r>
            <a:r>
              <a:rPr lang="en-GB" sz="2600" b="1" i="1" dirty="0" smtClean="0">
                <a:latin typeface="Times New Roman" pitchFamily="18" charset="0"/>
                <a:cs typeface="Times New Roman" pitchFamily="18" charset="0"/>
              </a:rPr>
              <a:t>                      </a:t>
            </a:r>
          </a:p>
          <a:p>
            <a:pPr marL="448056" indent="-384048" eaLnBrk="1" fontAlgn="auto" hangingPunct="1">
              <a:spcAft>
                <a:spcPts val="0"/>
              </a:spcAft>
              <a:buFont typeface="Wingdings 2"/>
              <a:buChar char=""/>
              <a:defRPr/>
            </a:pPr>
            <a:r>
              <a:rPr lang="en-GB" sz="2600" b="1" i="1" dirty="0" smtClean="0">
                <a:latin typeface="Times New Roman" pitchFamily="18" charset="0"/>
                <a:cs typeface="Times New Roman" pitchFamily="18" charset="0"/>
              </a:rPr>
              <a:t>                                                           4. </a:t>
            </a:r>
            <a:r>
              <a:rPr lang="en-GB" sz="2600" b="1" i="1" dirty="0" err="1" smtClean="0">
                <a:latin typeface="Times New Roman" pitchFamily="18" charset="0"/>
                <a:cs typeface="Times New Roman" pitchFamily="18" charset="0"/>
              </a:rPr>
              <a:t>Tiếp</a:t>
            </a:r>
            <a:r>
              <a:rPr lang="en-GB" sz="2600" b="1" i="1" dirty="0" smtClean="0">
                <a:latin typeface="Times New Roman" pitchFamily="18" charset="0"/>
                <a:cs typeface="Times New Roman" pitchFamily="18" charset="0"/>
              </a:rPr>
              <a:t> </a:t>
            </a:r>
            <a:r>
              <a:rPr lang="en-GB" sz="2600" b="1" i="1" dirty="0" err="1" smtClean="0">
                <a:latin typeface="Times New Roman" pitchFamily="18" charset="0"/>
                <a:cs typeface="Times New Roman" pitchFamily="18" charset="0"/>
              </a:rPr>
              <a:t>đất</a:t>
            </a:r>
            <a:r>
              <a:rPr lang="en-GB" sz="2600" b="1" i="1" dirty="0" smtClean="0">
                <a:latin typeface="Times New Roman" pitchFamily="18" charset="0"/>
                <a:cs typeface="Times New Roman" pitchFamily="18" charset="0"/>
              </a:rPr>
              <a:t/>
            </a:r>
            <a:br>
              <a:rPr lang="en-GB" sz="2600" b="1" i="1" dirty="0" smtClean="0">
                <a:latin typeface="Times New Roman" pitchFamily="18" charset="0"/>
                <a:cs typeface="Times New Roman" pitchFamily="18" charset="0"/>
              </a:rPr>
            </a:br>
            <a:r>
              <a:rPr lang="en-GB" sz="2600" b="1" i="1" dirty="0" smtClean="0">
                <a:solidFill>
                  <a:srgbClr val="00B0F0"/>
                </a:solidFill>
                <a:latin typeface="Times New Roman" pitchFamily="18" charset="0"/>
                <a:cs typeface="Times New Roman" pitchFamily="18" charset="0"/>
              </a:rPr>
              <a:t/>
            </a:r>
            <a:br>
              <a:rPr lang="en-GB" sz="2600" b="1" i="1" dirty="0" smtClean="0">
                <a:solidFill>
                  <a:srgbClr val="00B0F0"/>
                </a:solidFill>
                <a:latin typeface="Times New Roman" pitchFamily="18" charset="0"/>
                <a:cs typeface="Times New Roman" pitchFamily="18" charset="0"/>
              </a:rPr>
            </a:br>
            <a:endParaRPr lang="en-GB" sz="2600" b="1"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2656"/>
            <a:ext cx="7920880" cy="1143000"/>
          </a:xfrm>
        </p:spPr>
        <p:txBody>
          <a:bodyPr>
            <a:noAutofit/>
          </a:bodyPr>
          <a:lstStyle/>
          <a:p>
            <a:pPr marL="484632" indent="0" algn="ctr" eaLnBrk="1" fontAlgn="auto" hangingPunct="1">
              <a:spcAft>
                <a:spcPts val="0"/>
              </a:spcAft>
              <a:defRPr/>
            </a:pPr>
            <a:r>
              <a:rPr lang="en-US" sz="4000" b="1" dirty="0" smtClean="0">
                <a:solidFill>
                  <a:srgbClr val="00B050"/>
                </a:solidFill>
                <a:latin typeface="Times New Roman" pitchFamily="18" charset="0"/>
                <a:cs typeface="Times New Roman" pitchFamily="18" charset="0"/>
              </a:rPr>
              <a:t>I . LỊCH SỬ PHÁT TRIỂN MÔN NHẢY CAO</a:t>
            </a:r>
            <a:endParaRPr lang="en-GB" sz="40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882775"/>
            <a:ext cx="8229600" cy="4572000"/>
          </a:xfrm>
        </p:spPr>
        <p:txBody>
          <a:bodyPr>
            <a:normAutofit fontScale="92500" lnSpcReduction="10000"/>
          </a:bodyPr>
          <a:lstStyle/>
          <a:p>
            <a:pPr marL="448056" indent="-384048" eaLnBrk="1" fontAlgn="auto" hangingPunct="1">
              <a:spcAft>
                <a:spcPts val="0"/>
              </a:spcAft>
              <a:buFont typeface="Wingdings 2"/>
              <a:buChar char=""/>
              <a:defRPr/>
            </a:pPr>
            <a:r>
              <a:rPr lang="en-US" sz="20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Năm</a:t>
            </a:r>
            <a:r>
              <a:rPr lang="en-US" sz="2800" b="1" dirty="0" smtClean="0">
                <a:latin typeface="Times New Roman" pitchFamily="18" charset="0"/>
                <a:cs typeface="Times New Roman" pitchFamily="18" charset="0"/>
              </a:rPr>
              <a:t> 1886 </a:t>
            </a:r>
            <a:r>
              <a:rPr lang="en-US" sz="2800" b="1" dirty="0" err="1" smtClean="0">
                <a:latin typeface="Times New Roman" pitchFamily="18" charset="0"/>
                <a:cs typeface="Times New Roman" pitchFamily="18" charset="0"/>
              </a:rPr>
              <a:t>lần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đàu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đấu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Anh</a:t>
            </a:r>
            <a:r>
              <a:rPr lang="en-US" sz="2800" b="1" dirty="0" smtClean="0">
                <a:latin typeface="Times New Roman" pitchFamily="18" charset="0"/>
                <a:cs typeface="Times New Roman" pitchFamily="18" charset="0"/>
              </a:rPr>
              <a:t>.</a:t>
            </a:r>
          </a:p>
          <a:p>
            <a:pPr marL="448056" indent="-384048" eaLnBrk="1" fontAlgn="auto" hangingPunct="1">
              <a:spcAft>
                <a:spcPts val="0"/>
              </a:spcAft>
              <a:buFont typeface="Wingdings 2"/>
              <a:buChar char=""/>
              <a:defRPr/>
            </a:pPr>
            <a:endParaRPr lang="en-US" sz="2800" b="1"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Năm</a:t>
            </a:r>
            <a:r>
              <a:rPr lang="en-US" sz="2800" b="1" dirty="0" smtClean="0">
                <a:latin typeface="Times New Roman" pitchFamily="18" charset="0"/>
                <a:cs typeface="Times New Roman" pitchFamily="18" charset="0"/>
              </a:rPr>
              <a:t> 1893 </a:t>
            </a:r>
            <a:r>
              <a:rPr lang="en-US" sz="2800" b="1" dirty="0" err="1" smtClean="0">
                <a:latin typeface="Times New Roman" pitchFamily="18" charset="0"/>
                <a:cs typeface="Times New Roman" pitchFamily="18" charset="0"/>
              </a:rPr>
              <a:t>Môn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phát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triển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mạnh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ra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khắp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thế</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giới</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a:p>
            <a:pPr marL="448056" indent="-384048" eaLnBrk="1" fontAlgn="auto" hangingPunct="1">
              <a:spcAft>
                <a:spcPts val="0"/>
              </a:spcAft>
              <a:buFont typeface="Wingdings 2"/>
              <a:buChar char=""/>
              <a:defRPr/>
            </a:pPr>
            <a:endParaRPr lang="en-US" sz="2800" b="1" dirty="0" smtClean="0">
              <a:latin typeface="Times New Roman" pitchFamily="18" charset="0"/>
              <a:cs typeface="Times New Roman" pitchFamily="18" charset="0"/>
            </a:endParaRPr>
          </a:p>
          <a:p>
            <a:pPr marL="448056" indent="-384048" eaLnBrk="1" fontAlgn="auto" hangingPunct="1">
              <a:spcAft>
                <a:spcPts val="0"/>
              </a:spcAft>
              <a:buFont typeface="Wingdings 2"/>
              <a:buChar char=""/>
              <a:defRPr/>
            </a:pP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Năm</a:t>
            </a:r>
            <a:r>
              <a:rPr lang="en-US" sz="2800" b="1" dirty="0" smtClean="0">
                <a:latin typeface="Times New Roman" pitchFamily="18" charset="0"/>
                <a:cs typeface="Times New Roman" pitchFamily="18" charset="0"/>
              </a:rPr>
              <a:t> 1986 </a:t>
            </a:r>
            <a:r>
              <a:rPr lang="en-US" sz="2800" b="1" dirty="0" err="1" smtClean="0">
                <a:latin typeface="Times New Roman" pitchFamily="18" charset="0"/>
                <a:cs typeface="Times New Roman" pitchFamily="18" charset="0"/>
              </a:rPr>
              <a:t>Đại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Olympic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chức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HyLạp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đấu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chính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hội.Kỷ</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lục</a:t>
            </a:r>
            <a:r>
              <a:rPr lang="en-US" sz="2800" b="1" dirty="0" smtClean="0">
                <a:latin typeface="Times New Roman" pitchFamily="18" charset="0"/>
                <a:cs typeface="Times New Roman" pitchFamily="18" charset="0"/>
              </a:rPr>
              <a:t> Olympic </a:t>
            </a:r>
            <a:r>
              <a:rPr lang="en-US" sz="2800" b="1" dirty="0" err="1" smtClean="0">
                <a:latin typeface="Times New Roman" pitchFamily="18" charset="0"/>
                <a:cs typeface="Times New Roman" pitchFamily="18" charset="0"/>
              </a:rPr>
              <a:t>đầu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vận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Eclac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thành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tích</a:t>
            </a:r>
            <a:r>
              <a:rPr lang="en-US" sz="2800" b="1" dirty="0" smtClean="0">
                <a:latin typeface="Times New Roman" pitchFamily="18" charset="0"/>
                <a:cs typeface="Times New Roman" pitchFamily="18" charset="0"/>
              </a:rPr>
              <a:t> 1m81 </a:t>
            </a:r>
            <a:r>
              <a:rPr lang="en-US" sz="2800" b="1" dirty="0" err="1" smtClean="0">
                <a:latin typeface="Times New Roman" pitchFamily="18" charset="0"/>
                <a:cs typeface="Times New Roman" pitchFamily="18" charset="0"/>
              </a:rPr>
              <a:t>bằng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kỹ</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thuật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bước</a:t>
            </a:r>
            <a:r>
              <a:rPr lang="en-US" sz="2800" b="1" dirty="0" smtClean="0">
                <a:latin typeface="Times New Roman" pitchFamily="18" charset="0"/>
                <a:cs typeface="Times New Roman" pitchFamily="18" charset="0"/>
              </a:rPr>
              <a:t> qua.</a:t>
            </a:r>
          </a:p>
        </p:txBody>
      </p:sp>
      <p:sp>
        <p:nvSpPr>
          <p:cNvPr id="6" name="4-Point Star 5"/>
          <p:cNvSpPr/>
          <p:nvPr/>
        </p:nvSpPr>
        <p:spPr>
          <a:xfrm>
            <a:off x="490538" y="1647825"/>
            <a:ext cx="358775" cy="360363"/>
          </a:xfrm>
          <a:prstGeom prst="star4">
            <a:avLst>
              <a:gd name="adj" fmla="val 152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 name="4-Point Star 6"/>
          <p:cNvSpPr/>
          <p:nvPr/>
        </p:nvSpPr>
        <p:spPr>
          <a:xfrm>
            <a:off x="490538" y="2992438"/>
            <a:ext cx="292100" cy="360362"/>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4-Point Star 7"/>
          <p:cNvSpPr/>
          <p:nvPr/>
        </p:nvSpPr>
        <p:spPr>
          <a:xfrm>
            <a:off x="528638" y="4365625"/>
            <a:ext cx="292100" cy="358775"/>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sz="4000" b="1" dirty="0" smtClean="0">
                <a:solidFill>
                  <a:srgbClr val="00B050"/>
                </a:solidFill>
                <a:latin typeface="Times New Roman" pitchFamily="18" charset="0"/>
                <a:cs typeface="Times New Roman" pitchFamily="18" charset="0"/>
              </a:rPr>
              <a:t>I . LỊCH </a:t>
            </a:r>
            <a:r>
              <a:rPr lang="en-US" sz="4000" b="1" dirty="0">
                <a:solidFill>
                  <a:srgbClr val="00B050"/>
                </a:solidFill>
                <a:latin typeface="Times New Roman" pitchFamily="18" charset="0"/>
                <a:cs typeface="Times New Roman" pitchFamily="18" charset="0"/>
              </a:rPr>
              <a:t>SỬ PHÁT TRIỂN MÔN NHẢY CAO</a:t>
            </a:r>
            <a:endParaRPr lang="en-GB" sz="4000"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lstStyle/>
          <a:p>
            <a:pPr eaLnBrk="1" hangingPunct="1"/>
            <a:endParaRPr lang="en-US" sz="2800" b="1" smtClean="0">
              <a:latin typeface="Times New Roman" pitchFamily="18" charset="0"/>
              <a:cs typeface="Times New Roman" pitchFamily="18" charset="0"/>
            </a:endParaRPr>
          </a:p>
          <a:p>
            <a:pPr eaLnBrk="1" hangingPunct="1"/>
            <a:endParaRPr lang="en-US" sz="2800" b="1" smtClean="0">
              <a:latin typeface="Times New Roman" pitchFamily="18" charset="0"/>
              <a:cs typeface="Times New Roman" pitchFamily="18" charset="0"/>
            </a:endParaRPr>
          </a:p>
          <a:p>
            <a:pPr eaLnBrk="1" hangingPunct="1"/>
            <a:r>
              <a:rPr lang="en-US" sz="2800" b="1" smtClean="0">
                <a:latin typeface="Times New Roman" pitchFamily="18" charset="0"/>
                <a:cs typeface="Times New Roman" pitchFamily="18" charset="0"/>
              </a:rPr>
              <a:t>Kỷ lục nhảy cao đầu tiên của Thế giới được công nhận vào tháng 5/1912 với thành tích 2m00 của vận động viên O Rin( Mỹ) bằng kiểu nhảy nằm nghiêng.</a:t>
            </a:r>
            <a:endParaRPr lang="en-GB" sz="2800" b="1" smtClean="0">
              <a:latin typeface="Times New Roman" pitchFamily="18" charset="0"/>
              <a:cs typeface="Times New Roman" pitchFamily="18" charset="0"/>
            </a:endParaRPr>
          </a:p>
        </p:txBody>
      </p:sp>
      <p:sp>
        <p:nvSpPr>
          <p:cNvPr id="4" name="4-Point Star 3"/>
          <p:cNvSpPr/>
          <p:nvPr/>
        </p:nvSpPr>
        <p:spPr>
          <a:xfrm>
            <a:off x="490538" y="2781300"/>
            <a:ext cx="358775" cy="360363"/>
          </a:xfrm>
          <a:prstGeom prst="star4">
            <a:avLst>
              <a:gd name="adj" fmla="val 152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88" y="260648"/>
            <a:ext cx="7882735" cy="1143000"/>
          </a:xfrm>
        </p:spPr>
        <p:txBody>
          <a:bodyPr/>
          <a:lstStyle/>
          <a:p>
            <a:pPr marL="484632" indent="0" eaLnBrk="1" fontAlgn="auto" hangingPunct="1">
              <a:spcAft>
                <a:spcPts val="0"/>
              </a:spcAft>
              <a:defRPr/>
            </a:pPr>
            <a:r>
              <a:rPr lang="en-US" sz="2800" b="1" dirty="0" smtClean="0">
                <a:solidFill>
                  <a:srgbClr val="00B050"/>
                </a:solidFill>
                <a:latin typeface="Times New Roman" pitchFamily="18" charset="0"/>
                <a:cs typeface="Times New Roman" pitchFamily="18" charset="0"/>
              </a:rPr>
              <a:t>I . LỊCH </a:t>
            </a:r>
            <a:r>
              <a:rPr lang="en-US" sz="2800" b="1" dirty="0">
                <a:solidFill>
                  <a:srgbClr val="00B050"/>
                </a:solidFill>
                <a:latin typeface="Times New Roman" pitchFamily="18" charset="0"/>
                <a:cs typeface="Times New Roman" pitchFamily="18" charset="0"/>
              </a:rPr>
              <a:t>SỬ PHÁT TRIỂN MÔN NHẢY CAO</a:t>
            </a:r>
            <a:endParaRPr lang="en-GB" sz="2800" dirty="0">
              <a:solidFill>
                <a:schemeClr val="accent1">
                  <a:tint val="83000"/>
                  <a:satMod val="150000"/>
                </a:schemeClr>
              </a:solidFill>
            </a:endParaRPr>
          </a:p>
        </p:txBody>
      </p:sp>
      <p:sp>
        <p:nvSpPr>
          <p:cNvPr id="3" name="Content Placeholder 2"/>
          <p:cNvSpPr>
            <a:spLocks noGrp="1"/>
          </p:cNvSpPr>
          <p:nvPr>
            <p:ph idx="1"/>
          </p:nvPr>
        </p:nvSpPr>
        <p:spPr>
          <a:xfrm>
            <a:off x="457200" y="1412875"/>
            <a:ext cx="7620000" cy="4987925"/>
          </a:xfrm>
        </p:spPr>
        <p:txBody>
          <a:bodyPr/>
          <a:lstStyle/>
          <a:p>
            <a:pPr eaLnBrk="1" hangingPunct="1"/>
            <a:r>
              <a:rPr lang="en-US" sz="2800" b="1" smtClean="0">
                <a:latin typeface="Times New Roman" pitchFamily="18" charset="0"/>
                <a:cs typeface="Times New Roman" pitchFamily="18" charset="0"/>
              </a:rPr>
              <a:t>7/1957 vận động viên Stờ-Pa-Nốp (Liên Xô cũ) qua xà 2m16 và cho ra đời kỹ thuật mới "Nhảy úp bụng". Thời đó người ta gọi kiểu nhảy Stờ-Pa-Nốp</a:t>
            </a:r>
            <a:r>
              <a:rPr lang="en-US" b="1" smtClean="0">
                <a:latin typeface="Times New Roman" pitchFamily="18" charset="0"/>
                <a:cs typeface="Times New Roman" pitchFamily="18" charset="0"/>
              </a:rPr>
              <a:t>.</a:t>
            </a:r>
          </a:p>
          <a:p>
            <a:pPr eaLnBrk="1" hangingPunct="1"/>
            <a:endParaRPr lang="en-US" b="1" smtClean="0">
              <a:latin typeface="Times New Roman" pitchFamily="18" charset="0"/>
              <a:cs typeface="Times New Roman" pitchFamily="18" charset="0"/>
            </a:endParaRPr>
          </a:p>
          <a:p>
            <a:pPr eaLnBrk="1" hangingPunct="1"/>
            <a:endParaRPr lang="en-US" b="1" smtClean="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258888" y="3284538"/>
            <a:ext cx="6121400" cy="3095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wipe(down)">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eaLnBrk="1" fontAlgn="auto" hangingPunct="1">
              <a:spcAft>
                <a:spcPts val="0"/>
              </a:spcAft>
              <a:defRPr/>
            </a:pPr>
            <a:r>
              <a:rPr lang="en-US" sz="2800" b="1" dirty="0">
                <a:solidFill>
                  <a:srgbClr val="00B050"/>
                </a:solidFill>
                <a:latin typeface="Times New Roman" pitchFamily="18" charset="0"/>
                <a:cs typeface="Times New Roman" pitchFamily="18" charset="0"/>
              </a:rPr>
              <a:t>I . LỊCH SỬ PHÁT TRIỂN MÔN NHẢY CAO</a:t>
            </a:r>
            <a:endParaRPr lang="en-GB" sz="2800" dirty="0">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lstStyle/>
          <a:p>
            <a:pPr eaLnBrk="1" hangingPunct="1"/>
            <a:r>
              <a:rPr lang="en-US" smtClean="0"/>
              <a:t> </a:t>
            </a:r>
            <a:r>
              <a:rPr lang="en-US" sz="2800" b="1" smtClean="0">
                <a:latin typeface="Times New Roman" pitchFamily="18" charset="0"/>
                <a:cs typeface="Times New Roman" pitchFamily="18" charset="0"/>
              </a:rPr>
              <a:t>1968 Đại hội Olympic lần thứ 19 tại Mêhicô vận động viên Plot ( Mỹ) cho ra đời kểu mới </a:t>
            </a:r>
          </a:p>
          <a:p>
            <a:pPr eaLnBrk="1" hangingPunct="1"/>
            <a:r>
              <a:rPr lang="en-US" sz="2800" b="1" smtClean="0">
                <a:solidFill>
                  <a:srgbClr val="FFFF00"/>
                </a:solidFill>
                <a:latin typeface="Times New Roman" pitchFamily="18" charset="0"/>
                <a:cs typeface="Times New Roman" pitchFamily="18" charset="0"/>
              </a:rPr>
              <a:t>KỸ THUẬT CAO NHẢY LƯNG QUA XÀ.</a:t>
            </a:r>
          </a:p>
          <a:p>
            <a:pPr eaLnBrk="1" hangingPunct="1"/>
            <a:r>
              <a:rPr lang="en-US" sz="2800" b="1" smtClean="0">
                <a:latin typeface="Times New Roman" pitchFamily="18" charset="0"/>
                <a:cs typeface="Times New Roman" pitchFamily="18" charset="0"/>
              </a:rPr>
              <a:t> Cũng từ đó đến nay ‘‘</a:t>
            </a:r>
            <a:r>
              <a:rPr lang="en-US" sz="2800" b="1" i="1" smtClean="0">
                <a:latin typeface="Times New Roman" pitchFamily="18" charset="0"/>
                <a:cs typeface="Times New Roman" pitchFamily="18" charset="0"/>
              </a:rPr>
              <a:t>kỹ thuật nhảy cao lưng qua</a:t>
            </a:r>
            <a:r>
              <a:rPr lang="en-US" sz="2800" b="1" smtClean="0">
                <a:latin typeface="Times New Roman" pitchFamily="18" charset="0"/>
                <a:cs typeface="Times New Roman" pitchFamily="18" charset="0"/>
              </a:rPr>
              <a:t> </a:t>
            </a:r>
            <a:r>
              <a:rPr lang="en-US" sz="2800" b="1" i="1" smtClean="0">
                <a:latin typeface="Times New Roman" pitchFamily="18" charset="0"/>
                <a:cs typeface="Times New Roman" pitchFamily="18" charset="0"/>
              </a:rPr>
              <a:t>xà</a:t>
            </a:r>
            <a:r>
              <a:rPr lang="en-US" sz="2800" b="1" smtClean="0">
                <a:latin typeface="Times New Roman" pitchFamily="18" charset="0"/>
                <a:cs typeface="Times New Roman" pitchFamily="18" charset="0"/>
              </a:rPr>
              <a:t>’’ được phát triển mạnh và chiếm ưu thế hơn, so với các kỹ thuật trước đó và được hầu hết các vận động viên áp dụng để thi đấu.</a:t>
            </a:r>
            <a:endParaRPr lang="en-GB" sz="2800" b="1" smtClean="0"/>
          </a:p>
        </p:txBody>
      </p:sp>
      <p:sp>
        <p:nvSpPr>
          <p:cNvPr id="4" name="4-Point Star 3"/>
          <p:cNvSpPr/>
          <p:nvPr/>
        </p:nvSpPr>
        <p:spPr>
          <a:xfrm>
            <a:off x="539750" y="1628775"/>
            <a:ext cx="360363"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0" algn="ctr" eaLnBrk="1" fontAlgn="auto" hangingPunct="1">
              <a:spcAft>
                <a:spcPts val="0"/>
              </a:spcAft>
              <a:defRPr/>
            </a:pPr>
            <a:r>
              <a:rPr lang="en-US" sz="4000" b="1" dirty="0" smtClean="0">
                <a:solidFill>
                  <a:srgbClr val="00B050"/>
                </a:solidFill>
                <a:latin typeface="Times New Roman" pitchFamily="18" charset="0"/>
                <a:cs typeface="Times New Roman" pitchFamily="18" charset="0"/>
              </a:rPr>
              <a:t>KỶ LỤC NHẢY CAO</a:t>
            </a:r>
            <a:endParaRPr lang="en-GB" sz="4000" b="1" dirty="0">
              <a:solidFill>
                <a:srgbClr val="00B05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882775"/>
            <a:ext cx="8229600" cy="4572000"/>
          </a:xfrm>
        </p:spPr>
        <p:txBody>
          <a:bodyPr/>
          <a:lstStyle/>
          <a:p>
            <a:pPr eaLnBrk="1" hangingPunct="1">
              <a:lnSpc>
                <a:spcPct val="90000"/>
              </a:lnSpc>
            </a:pPr>
            <a:r>
              <a:rPr lang="en-US" sz="2800" b="1" smtClean="0">
                <a:latin typeface="Times New Roman" pitchFamily="18" charset="0"/>
                <a:cs typeface="Times New Roman" pitchFamily="18" charset="0"/>
              </a:rPr>
              <a:t>Kỷ lục nhảy cao nam thế giới hiện nay là 2m45  của vận động viên Stomayor (cu ba).</a:t>
            </a:r>
          </a:p>
          <a:p>
            <a:pPr eaLnBrk="1" hangingPunct="1">
              <a:lnSpc>
                <a:spcPct val="90000"/>
              </a:lnSpc>
            </a:pPr>
            <a:r>
              <a:rPr lang="en-US" sz="2800" b="1" smtClean="0">
                <a:latin typeface="Times New Roman" pitchFamily="18" charset="0"/>
                <a:cs typeface="Times New Roman" pitchFamily="18" charset="0"/>
              </a:rPr>
              <a:t>Kỷ lục nhảy cao nữ thế giới hiên nay là 2m09</a:t>
            </a:r>
            <a:r>
              <a:rPr lang="en-GB" sz="2800" smtClean="0"/>
              <a:t> </a:t>
            </a:r>
            <a:r>
              <a:rPr lang="en-GB" sz="2800" b="1" smtClean="0">
                <a:latin typeface="Times New Roman" pitchFamily="18" charset="0"/>
                <a:cs typeface="Times New Roman" pitchFamily="18" charset="0"/>
              </a:rPr>
              <a:t>của vận động viên </a:t>
            </a:r>
            <a:r>
              <a:rPr lang="vi-VN" sz="2800" b="1" smtClean="0">
                <a:latin typeface="Times New Roman" pitchFamily="18" charset="0"/>
                <a:cs typeface="Times New Roman" pitchFamily="18" charset="0"/>
              </a:rPr>
              <a:t>Stefka Kostadinova</a:t>
            </a:r>
            <a:r>
              <a:rPr lang="en-GB" sz="2800" b="1" smtClean="0">
                <a:latin typeface="Times New Roman" pitchFamily="18" charset="0"/>
                <a:cs typeface="Times New Roman" pitchFamily="18" charset="0"/>
              </a:rPr>
              <a:t> (</a:t>
            </a:r>
            <a:r>
              <a:rPr lang="vi-VN" sz="2800" b="1" smtClean="0">
                <a:latin typeface="Times New Roman" pitchFamily="18" charset="0"/>
                <a:cs typeface="Times New Roman" pitchFamily="18" charset="0"/>
              </a:rPr>
              <a:t>Bulgari</a:t>
            </a:r>
            <a:r>
              <a:rPr lang="en-GB" sz="2800" b="1" smtClean="0">
                <a:latin typeface="Times New Roman" pitchFamily="18" charset="0"/>
                <a:cs typeface="Times New Roman" pitchFamily="18" charset="0"/>
              </a:rPr>
              <a:t>)</a:t>
            </a:r>
            <a:r>
              <a:rPr lang="vi-VN" sz="2800" smtClean="0"/>
              <a:t>. </a:t>
            </a:r>
            <a:endParaRPr lang="en-US" sz="2800" b="1" smtClean="0">
              <a:latin typeface="Times New Roman" pitchFamily="18" charset="0"/>
              <a:cs typeface="Times New Roman" pitchFamily="18" charset="0"/>
            </a:endParaRPr>
          </a:p>
          <a:p>
            <a:pPr eaLnBrk="1" hangingPunct="1">
              <a:lnSpc>
                <a:spcPct val="90000"/>
              </a:lnSpc>
            </a:pPr>
            <a:r>
              <a:rPr lang="en-US" sz="2800" b="1" smtClean="0">
                <a:latin typeface="Times New Roman" pitchFamily="18" charset="0"/>
                <a:cs typeface="Times New Roman" pitchFamily="18" charset="0"/>
              </a:rPr>
              <a:t>Kỷ lục nhảy cao nam của Việt Nam hiện nay là 2m25 của vận động viên Nguyễn Duy Bằng (Bến Tre).</a:t>
            </a:r>
          </a:p>
          <a:p>
            <a:pPr eaLnBrk="1" hangingPunct="1">
              <a:lnSpc>
                <a:spcPct val="90000"/>
              </a:lnSpc>
            </a:pPr>
            <a:r>
              <a:rPr lang="en-US" sz="2800" b="1" smtClean="0">
                <a:latin typeface="Times New Roman" pitchFamily="18" charset="0"/>
                <a:cs typeface="Times New Roman" pitchFamily="18" charset="0"/>
              </a:rPr>
              <a:t>Kỷ lục nhảy cao nữ của Việt Nam hiện nay là: 1m94 của vận động viên Bùi Thị Nhung (Hải Phòng).</a:t>
            </a:r>
            <a:endParaRPr lang="en-GB" sz="2800" b="1"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736</TotalTime>
  <Words>1444</Words>
  <Application>Microsoft Office PowerPoint</Application>
  <PresentationFormat>On-screen Show (4:3)</PresentationFormat>
  <Paragraphs>92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Verve</vt:lpstr>
      <vt:lpstr>PowerPoint Presentation</vt:lpstr>
      <vt:lpstr>PowerPoint Presentation</vt:lpstr>
      <vt:lpstr>PowerPoint Presentation</vt:lpstr>
      <vt:lpstr>  NỘI DUNG BÀI GIẢNG     </vt:lpstr>
      <vt:lpstr>I . LỊCH SỬ PHÁT TRIỂN MÔN NHẢY CAO</vt:lpstr>
      <vt:lpstr>I . LỊCH SỬ PHÁT TRIỂN MÔN NHẢY CAO</vt:lpstr>
      <vt:lpstr>I . LỊCH SỬ PHÁT TRIỂN MÔN NHẢY CAO</vt:lpstr>
      <vt:lpstr>I . LỊCH SỬ PHÁT TRIỂN MÔN NHẢY CAO</vt:lpstr>
      <vt:lpstr>KỶ LỤC NHẢY CAO</vt:lpstr>
      <vt:lpstr>II . Ý NGHĨA TÁC DỤNG</vt:lpstr>
      <vt:lpstr>III . ĐẶC ĐIỂM MÔN  NHẢY CAO </vt:lpstr>
      <vt:lpstr>III . ĐẶC ĐIỂM MÔN NHẢY CAO </vt:lpstr>
      <vt:lpstr>1. GIẬM NHẢY</vt:lpstr>
      <vt:lpstr>      GIẬM NHẢY</vt:lpstr>
      <vt:lpstr>MỜI CÁC BẠN XEM HÌNH ẢNH</vt:lpstr>
      <vt:lpstr>II . GIAI ĐOẠN BAY TRÊN KHÔNG</vt:lpstr>
      <vt:lpstr>III . KỸ THUẬT QUA XÀ KIỂU  NẰM NGHIÊNG </vt:lpstr>
      <vt:lpstr>MỜI CÁC BẠN XEM HÌNH </vt:lpstr>
      <vt:lpstr>IV.  KỸ THUẬT CÁC KIỂU NHẢY CAO</vt:lpstr>
      <vt:lpstr>PowerPoint Presentation</vt:lpstr>
      <vt:lpstr>CẢM ƠN CÁC BẠN ĐÃ THAM GIA BUỔI HỌC NGÀY HÔM NAY</vt:lpstr>
      <vt:lpstr>GOOD BYE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cp:lastModifiedBy>
  <cp:revision>108</cp:revision>
  <dcterms:created xsi:type="dcterms:W3CDTF">2021-08-28T06:31:16Z</dcterms:created>
  <dcterms:modified xsi:type="dcterms:W3CDTF">2022-03-06T10:45:37Z</dcterms:modified>
</cp:coreProperties>
</file>